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338" r:id="rId2"/>
    <p:sldId id="257" r:id="rId3"/>
    <p:sldId id="315" r:id="rId4"/>
    <p:sldId id="258" r:id="rId5"/>
    <p:sldId id="309" r:id="rId6"/>
    <p:sldId id="310" r:id="rId7"/>
    <p:sldId id="311" r:id="rId8"/>
    <p:sldId id="312" r:id="rId9"/>
    <p:sldId id="313" r:id="rId10"/>
    <p:sldId id="323" r:id="rId11"/>
    <p:sldId id="324" r:id="rId12"/>
    <p:sldId id="325" r:id="rId13"/>
    <p:sldId id="326" r:id="rId14"/>
    <p:sldId id="339" r:id="rId15"/>
    <p:sldId id="340" r:id="rId16"/>
    <p:sldId id="327" r:id="rId17"/>
    <p:sldId id="328" r:id="rId18"/>
    <p:sldId id="329" r:id="rId19"/>
    <p:sldId id="330" r:id="rId20"/>
    <p:sldId id="331" r:id="rId21"/>
    <p:sldId id="332" r:id="rId22"/>
    <p:sldId id="333" r:id="rId23"/>
    <p:sldId id="334" r:id="rId24"/>
    <p:sldId id="335" r:id="rId25"/>
    <p:sldId id="336" r:id="rId26"/>
    <p:sldId id="337" r:id="rId27"/>
    <p:sldId id="317" r:id="rId28"/>
    <p:sldId id="318" r:id="rId29"/>
    <p:sldId id="320" r:id="rId30"/>
    <p:sldId id="321" r:id="rId31"/>
    <p:sldId id="322" r:id="rId32"/>
    <p:sldId id="3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660"/>
  </p:normalViewPr>
  <p:slideViewPr>
    <p:cSldViewPr>
      <p:cViewPr varScale="1">
        <p:scale>
          <a:sx n="65" d="100"/>
          <a:sy n="65" d="100"/>
        </p:scale>
        <p:origin x="-13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C8F90-F322-48D7-85D2-327C65C88143}" type="datetimeFigureOut">
              <a:rPr lang="en-US" smtClean="0"/>
              <a:pPr/>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0F26B-E159-4D85-9FCD-AA3A1A509338}" type="slidenum">
              <a:rPr lang="en-US" smtClean="0"/>
              <a:pPr/>
              <a:t>‹#›</a:t>
            </a:fld>
            <a:endParaRPr lang="en-US"/>
          </a:p>
        </p:txBody>
      </p:sp>
    </p:spTree>
    <p:extLst>
      <p:ext uri="{BB962C8B-B14F-4D97-AF65-F5344CB8AC3E}">
        <p14:creationId xmlns:p14="http://schemas.microsoft.com/office/powerpoint/2010/main" val="108132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8E98977-E4A8-4E77-B144-E1E505E5CEE8}" type="slidenum">
              <a:rPr lang="en-IN" smtClean="0"/>
              <a:pPr/>
              <a:t>9</a:t>
            </a:fld>
            <a:endParaRPr lang="en-IN"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17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19</a:t>
            </a:fld>
            <a:endParaRPr lang="en-IN"/>
          </a:p>
        </p:txBody>
      </p:sp>
    </p:spTree>
    <p:extLst>
      <p:ext uri="{BB962C8B-B14F-4D97-AF65-F5344CB8AC3E}">
        <p14:creationId xmlns:p14="http://schemas.microsoft.com/office/powerpoint/2010/main" val="353384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20</a:t>
            </a:fld>
            <a:endParaRPr lang="en-IN"/>
          </a:p>
        </p:txBody>
      </p:sp>
    </p:spTree>
    <p:extLst>
      <p:ext uri="{BB962C8B-B14F-4D97-AF65-F5344CB8AC3E}">
        <p14:creationId xmlns:p14="http://schemas.microsoft.com/office/powerpoint/2010/main" val="43035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21</a:t>
            </a:fld>
            <a:endParaRPr lang="en-IN"/>
          </a:p>
        </p:txBody>
      </p:sp>
    </p:spTree>
    <p:extLst>
      <p:ext uri="{BB962C8B-B14F-4D97-AF65-F5344CB8AC3E}">
        <p14:creationId xmlns:p14="http://schemas.microsoft.com/office/powerpoint/2010/main" val="219813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22</a:t>
            </a:fld>
            <a:endParaRPr lang="en-IN"/>
          </a:p>
        </p:txBody>
      </p:sp>
    </p:spTree>
    <p:extLst>
      <p:ext uri="{BB962C8B-B14F-4D97-AF65-F5344CB8AC3E}">
        <p14:creationId xmlns:p14="http://schemas.microsoft.com/office/powerpoint/2010/main" val="295795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23</a:t>
            </a:fld>
            <a:endParaRPr lang="en-IN"/>
          </a:p>
        </p:txBody>
      </p:sp>
    </p:spTree>
    <p:extLst>
      <p:ext uri="{BB962C8B-B14F-4D97-AF65-F5344CB8AC3E}">
        <p14:creationId xmlns:p14="http://schemas.microsoft.com/office/powerpoint/2010/main" val="134561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24</a:t>
            </a:fld>
            <a:endParaRPr lang="en-IN"/>
          </a:p>
        </p:txBody>
      </p:sp>
    </p:spTree>
    <p:extLst>
      <p:ext uri="{BB962C8B-B14F-4D97-AF65-F5344CB8AC3E}">
        <p14:creationId xmlns:p14="http://schemas.microsoft.com/office/powerpoint/2010/main" val="161438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25</a:t>
            </a:fld>
            <a:endParaRPr lang="en-IN"/>
          </a:p>
        </p:txBody>
      </p:sp>
    </p:spTree>
    <p:extLst>
      <p:ext uri="{BB962C8B-B14F-4D97-AF65-F5344CB8AC3E}">
        <p14:creationId xmlns:p14="http://schemas.microsoft.com/office/powerpoint/2010/main" val="2797263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26</a:t>
            </a:fld>
            <a:endParaRPr lang="en-IN"/>
          </a:p>
        </p:txBody>
      </p:sp>
    </p:spTree>
    <p:extLst>
      <p:ext uri="{BB962C8B-B14F-4D97-AF65-F5344CB8AC3E}">
        <p14:creationId xmlns:p14="http://schemas.microsoft.com/office/powerpoint/2010/main" val="290494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1A0F26B-E159-4D85-9FCD-AA3A1A509338}" type="slidenum">
              <a:rPr lang="en-US" smtClean="0"/>
              <a:pPr/>
              <a:t>30</a:t>
            </a:fld>
            <a:endParaRPr lang="en-US"/>
          </a:p>
        </p:txBody>
      </p:sp>
    </p:spTree>
    <p:extLst>
      <p:ext uri="{BB962C8B-B14F-4D97-AF65-F5344CB8AC3E}">
        <p14:creationId xmlns:p14="http://schemas.microsoft.com/office/powerpoint/2010/main" val="347839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10</a:t>
            </a:fld>
            <a:endParaRPr lang="en-IN"/>
          </a:p>
        </p:txBody>
      </p:sp>
    </p:spTree>
    <p:extLst>
      <p:ext uri="{BB962C8B-B14F-4D97-AF65-F5344CB8AC3E}">
        <p14:creationId xmlns:p14="http://schemas.microsoft.com/office/powerpoint/2010/main" val="17228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11</a:t>
            </a:fld>
            <a:endParaRPr lang="en-IN"/>
          </a:p>
        </p:txBody>
      </p:sp>
    </p:spTree>
    <p:extLst>
      <p:ext uri="{BB962C8B-B14F-4D97-AF65-F5344CB8AC3E}">
        <p14:creationId xmlns:p14="http://schemas.microsoft.com/office/powerpoint/2010/main" val="343854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12</a:t>
            </a:fld>
            <a:endParaRPr lang="en-IN"/>
          </a:p>
        </p:txBody>
      </p:sp>
    </p:spTree>
    <p:extLst>
      <p:ext uri="{BB962C8B-B14F-4D97-AF65-F5344CB8AC3E}">
        <p14:creationId xmlns:p14="http://schemas.microsoft.com/office/powerpoint/2010/main" val="259471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13</a:t>
            </a:fld>
            <a:endParaRPr lang="en-IN"/>
          </a:p>
        </p:txBody>
      </p:sp>
    </p:spTree>
    <p:extLst>
      <p:ext uri="{BB962C8B-B14F-4D97-AF65-F5344CB8AC3E}">
        <p14:creationId xmlns:p14="http://schemas.microsoft.com/office/powerpoint/2010/main" val="320048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1A0F26B-E159-4D85-9FCD-AA3A1A509338}" type="slidenum">
              <a:rPr lang="en-US" smtClean="0"/>
              <a:pPr/>
              <a:t>15</a:t>
            </a:fld>
            <a:endParaRPr lang="en-US"/>
          </a:p>
        </p:txBody>
      </p:sp>
    </p:spTree>
    <p:extLst>
      <p:ext uri="{BB962C8B-B14F-4D97-AF65-F5344CB8AC3E}">
        <p14:creationId xmlns:p14="http://schemas.microsoft.com/office/powerpoint/2010/main" val="112381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16</a:t>
            </a:fld>
            <a:endParaRPr lang="en-IN"/>
          </a:p>
        </p:txBody>
      </p:sp>
    </p:spTree>
    <p:extLst>
      <p:ext uri="{BB962C8B-B14F-4D97-AF65-F5344CB8AC3E}">
        <p14:creationId xmlns:p14="http://schemas.microsoft.com/office/powerpoint/2010/main" val="5918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17</a:t>
            </a:fld>
            <a:endParaRPr lang="en-IN"/>
          </a:p>
        </p:txBody>
      </p:sp>
    </p:spTree>
    <p:extLst>
      <p:ext uri="{BB962C8B-B14F-4D97-AF65-F5344CB8AC3E}">
        <p14:creationId xmlns:p14="http://schemas.microsoft.com/office/powerpoint/2010/main" val="393842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0C37CEF-2D12-41D8-8706-1000833B884F}" type="slidenum">
              <a:rPr lang="en-IN" smtClean="0"/>
              <a:t>18</a:t>
            </a:fld>
            <a:endParaRPr lang="en-IN"/>
          </a:p>
        </p:txBody>
      </p:sp>
    </p:spTree>
    <p:extLst>
      <p:ext uri="{BB962C8B-B14F-4D97-AF65-F5344CB8AC3E}">
        <p14:creationId xmlns:p14="http://schemas.microsoft.com/office/powerpoint/2010/main" val="174599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7235D68-E69B-4880-B0CD-86D390E604B8}"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114252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7235D68-E69B-4880-B0CD-86D390E604B8}"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133717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7235D68-E69B-4880-B0CD-86D390E604B8}"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337378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7235D68-E69B-4880-B0CD-86D390E604B8}"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21098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35D68-E69B-4880-B0CD-86D390E604B8}"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24557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7235D68-E69B-4880-B0CD-86D390E604B8}"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41957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7235D68-E69B-4880-B0CD-86D390E604B8}" type="datetimeFigureOut">
              <a:rPr lang="en-US" smtClean="0"/>
              <a:pPr/>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281304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7235D68-E69B-4880-B0CD-86D390E604B8}" type="datetimeFigureOut">
              <a:rPr lang="en-US" smtClean="0"/>
              <a:pPr/>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18549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35D68-E69B-4880-B0CD-86D390E604B8}" type="datetimeFigureOut">
              <a:rPr lang="en-US" smtClean="0"/>
              <a:pPr/>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199893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35D68-E69B-4880-B0CD-86D390E604B8}"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407189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35D68-E69B-4880-B0CD-86D390E604B8}"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E8710-7822-4770-A585-5E1F0B4AC9DE}" type="slidenum">
              <a:rPr lang="en-US" smtClean="0"/>
              <a:pPr/>
              <a:t>‹#›</a:t>
            </a:fld>
            <a:endParaRPr lang="en-US"/>
          </a:p>
        </p:txBody>
      </p:sp>
    </p:spTree>
    <p:extLst>
      <p:ext uri="{BB962C8B-B14F-4D97-AF65-F5344CB8AC3E}">
        <p14:creationId xmlns:p14="http://schemas.microsoft.com/office/powerpoint/2010/main" val="191158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235D68-E69B-4880-B0CD-86D390E604B8}" type="datetimeFigureOut">
              <a:rPr lang="en-US" smtClean="0"/>
              <a:pPr/>
              <a:t>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2E8710-7822-4770-A585-5E1F0B4AC9DE}" type="slidenum">
              <a:rPr lang="en-US" smtClean="0"/>
              <a:pPr/>
              <a:t>‹#›</a:t>
            </a:fld>
            <a:endParaRPr lang="en-US"/>
          </a:p>
        </p:txBody>
      </p:sp>
    </p:spTree>
    <p:extLst>
      <p:ext uri="{BB962C8B-B14F-4D97-AF65-F5344CB8AC3E}">
        <p14:creationId xmlns:p14="http://schemas.microsoft.com/office/powerpoint/2010/main" val="7222713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M.P.@&am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990851"/>
          </a:xfrm>
        </p:spPr>
        <p:txBody>
          <a:bodyPr>
            <a:normAutofit/>
          </a:bodyPr>
          <a:lstStyle/>
          <a:p>
            <a:r>
              <a:rPr lang="en-US" dirty="0" smtClean="0"/>
              <a:t>Proposed Institutional &amp; Legislative Reforms and </a:t>
            </a:r>
            <a:br>
              <a:rPr lang="en-US" dirty="0" smtClean="0"/>
            </a:br>
            <a:r>
              <a:rPr lang="en-US" dirty="0" smtClean="0"/>
              <a:t>the </a:t>
            </a:r>
            <a:r>
              <a:rPr lang="en-US" sz="4000" i="1" dirty="0" smtClean="0"/>
              <a:t>draft  RBM Act 2012</a:t>
            </a:r>
            <a:br>
              <a:rPr lang="en-US" sz="4000" i="1" dirty="0" smtClean="0"/>
            </a:br>
            <a:r>
              <a:rPr lang="en-US" sz="4000" i="1" dirty="0" smtClean="0"/>
              <a:t>(with contemplated revisions)</a:t>
            </a:r>
            <a:endParaRPr lang="en-US" sz="4000" i="1" dirty="0"/>
          </a:p>
        </p:txBody>
      </p:sp>
      <p:sp>
        <p:nvSpPr>
          <p:cNvPr id="3" name="Subtitle 2"/>
          <p:cNvSpPr>
            <a:spLocks noGrp="1"/>
          </p:cNvSpPr>
          <p:nvPr>
            <p:ph type="subTitle" idx="1"/>
          </p:nvPr>
        </p:nvSpPr>
        <p:spPr>
          <a:xfrm>
            <a:off x="609600" y="4267200"/>
            <a:ext cx="7854696" cy="1752600"/>
          </a:xfrm>
        </p:spPr>
        <p:txBody>
          <a:bodyPr>
            <a:normAutofit fontScale="77500" lnSpcReduction="20000"/>
          </a:bodyPr>
          <a:lstStyle/>
          <a:p>
            <a:r>
              <a:rPr lang="en-US" sz="4200" b="1" dirty="0" err="1" smtClean="0"/>
              <a:t>Er</a:t>
            </a:r>
            <a:r>
              <a:rPr lang="en-US" sz="4200" b="1" dirty="0" smtClean="0"/>
              <a:t>.  M. Gopalakrishnan </a:t>
            </a:r>
            <a:r>
              <a:rPr lang="en-US" sz="2600" b="1" dirty="0" smtClean="0"/>
              <a:t>FNAE, Hon </a:t>
            </a:r>
            <a:r>
              <a:rPr lang="en-US" sz="2600" b="1" i="1" dirty="0" err="1" smtClean="0"/>
              <a:t>Diplomate</a:t>
            </a:r>
            <a:r>
              <a:rPr lang="en-US" sz="2600" b="1" i="1" dirty="0" smtClean="0"/>
              <a:t> </a:t>
            </a:r>
            <a:r>
              <a:rPr lang="en-US" sz="2600" b="1" dirty="0" smtClean="0"/>
              <a:t>of AAWRE </a:t>
            </a:r>
          </a:p>
          <a:p>
            <a:r>
              <a:rPr lang="en-US" sz="2200" b="1" dirty="0" smtClean="0"/>
              <a:t>Formerly Secretary General, International Commission on Irrigation and Drainage  </a:t>
            </a:r>
          </a:p>
          <a:p>
            <a:r>
              <a:rPr lang="en-US" sz="2200" b="1" dirty="0" smtClean="0"/>
              <a:t>Ex- Member CWC, </a:t>
            </a:r>
            <a:r>
              <a:rPr lang="en-US" sz="2200" b="1" dirty="0"/>
              <a:t>Member </a:t>
            </a:r>
            <a:r>
              <a:rPr lang="en-US" sz="2200" b="1" dirty="0" smtClean="0"/>
              <a:t>TAC, </a:t>
            </a:r>
            <a:r>
              <a:rPr lang="en-US" sz="2200" b="1" dirty="0"/>
              <a:t>World Water Development Report Series WWAP </a:t>
            </a:r>
            <a:endParaRPr lang="en-US" sz="2200" b="1" dirty="0" smtClean="0"/>
          </a:p>
          <a:p>
            <a:r>
              <a:rPr lang="en-US" sz="2200" b="1" dirty="0" smtClean="0"/>
              <a:t>Ex President IWRS, Ex-Governor World Water Council and President NDC WWC</a:t>
            </a:r>
          </a:p>
        </p:txBody>
      </p:sp>
    </p:spTree>
    <p:extLst>
      <p:ext uri="{BB962C8B-B14F-4D97-AF65-F5344CB8AC3E}">
        <p14:creationId xmlns:p14="http://schemas.microsoft.com/office/powerpoint/2010/main" val="172456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4104456"/>
          </a:xfrm>
          <a:ln w="41275">
            <a:solidFill>
              <a:srgbClr val="002060"/>
            </a:solidFill>
          </a:ln>
        </p:spPr>
        <p:txBody>
          <a:bodyPr anchor="ctr" anchorCtr="0">
            <a:normAutofit/>
          </a:bodyPr>
          <a:lstStyle/>
          <a:p>
            <a:pPr algn="ctr"/>
            <a:r>
              <a:rPr lang="en-IN" sz="3600" b="1" dirty="0" smtClean="0">
                <a:solidFill>
                  <a:schemeClr val="tx1"/>
                </a:solidFill>
              </a:rPr>
              <a:t>Expert Committee of Multi Disciplinary nature to address the issues and study the activities required for an Optimal development of River </a:t>
            </a:r>
            <a:r>
              <a:rPr lang="en-IN" sz="3600" b="1" dirty="0"/>
              <a:t>B</a:t>
            </a:r>
            <a:r>
              <a:rPr lang="en-IN" sz="3600" b="1" dirty="0" smtClean="0">
                <a:solidFill>
                  <a:schemeClr val="tx1"/>
                </a:solidFill>
              </a:rPr>
              <a:t>asins and desirable changes required in the </a:t>
            </a:r>
            <a:br>
              <a:rPr lang="en-IN" sz="3600" b="1" dirty="0" smtClean="0">
                <a:solidFill>
                  <a:schemeClr val="tx1"/>
                </a:solidFill>
              </a:rPr>
            </a:br>
            <a:r>
              <a:rPr lang="en-IN" sz="3600" b="1" dirty="0" smtClean="0">
                <a:solidFill>
                  <a:schemeClr val="tx1"/>
                </a:solidFill>
              </a:rPr>
              <a:t>existing River Board Act, 1956</a:t>
            </a:r>
            <a:endParaRPr lang="en-IN" sz="3600" b="1" dirty="0">
              <a:solidFill>
                <a:schemeClr val="tx1"/>
              </a:solidFill>
            </a:endParaRPr>
          </a:p>
        </p:txBody>
      </p:sp>
    </p:spTree>
    <p:extLst>
      <p:ext uri="{BB962C8B-B14F-4D97-AF65-F5344CB8AC3E}">
        <p14:creationId xmlns:p14="http://schemas.microsoft.com/office/powerpoint/2010/main" val="125402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772400" cy="936104"/>
          </a:xfrm>
          <a:ln w="31750">
            <a:solidFill>
              <a:srgbClr val="FFCCFF"/>
            </a:solidFill>
          </a:ln>
        </p:spPr>
        <p:txBody>
          <a:bodyPr>
            <a:normAutofit/>
          </a:bodyPr>
          <a:lstStyle/>
          <a:p>
            <a:pPr algn="ctr"/>
            <a:r>
              <a:rPr lang="en-IN" sz="3600" b="1" dirty="0" smtClean="0"/>
              <a:t>Composition of the </a:t>
            </a:r>
            <a:r>
              <a:rPr lang="en-IN" sz="3600" b="1" dirty="0" err="1" smtClean="0"/>
              <a:t>GoI</a:t>
            </a:r>
            <a:r>
              <a:rPr lang="en-IN" sz="3600" b="1" dirty="0" smtClean="0"/>
              <a:t> Committee (2012)</a:t>
            </a:r>
            <a:endParaRPr lang="en-IN" sz="3600" b="1" dirty="0"/>
          </a:p>
        </p:txBody>
      </p:sp>
      <p:sp>
        <p:nvSpPr>
          <p:cNvPr id="4" name="TextBox 3"/>
          <p:cNvSpPr txBox="1"/>
          <p:nvPr/>
        </p:nvSpPr>
        <p:spPr>
          <a:xfrm>
            <a:off x="539552" y="1556792"/>
            <a:ext cx="7776864" cy="4896544"/>
          </a:xfrm>
          <a:prstGeom prst="rect">
            <a:avLst/>
          </a:prstGeom>
          <a:ln w="28575">
            <a:solidFill>
              <a:srgbClr val="00B0F0"/>
            </a:solidFill>
          </a:ln>
        </p:spPr>
        <p:txBody>
          <a:bodyPr vert="horz" wrap="square" lIns="91440" tIns="45720" rIns="91440" bIns="45720" rtlCol="0" anchor="t" anchorCtr="0">
            <a:normAutofit fontScale="92500" lnSpcReduction="10000"/>
          </a:bodyPr>
          <a:lstStyle/>
          <a:p>
            <a:r>
              <a:rPr lang="en-IN" b="1" dirty="0">
                <a:solidFill>
                  <a:srgbClr val="FF0000"/>
                </a:solidFill>
              </a:rPr>
              <a:t>C</a:t>
            </a:r>
            <a:r>
              <a:rPr lang="en-IN" b="1" dirty="0" smtClean="0">
                <a:solidFill>
                  <a:srgbClr val="FF0000"/>
                </a:solidFill>
              </a:rPr>
              <a:t>HAIRMAN</a:t>
            </a:r>
          </a:p>
          <a:p>
            <a:pPr marL="342900" indent="-342900">
              <a:buFont typeface="+mj-lt"/>
              <a:buAutoNum type="arabicPeriod"/>
            </a:pPr>
            <a:r>
              <a:rPr lang="en-IN" b="1" dirty="0" smtClean="0"/>
              <a:t>Justice Shri </a:t>
            </a:r>
            <a:r>
              <a:rPr lang="en-IN" b="1" dirty="0" err="1" smtClean="0"/>
              <a:t>Tejinder</a:t>
            </a:r>
            <a:r>
              <a:rPr lang="en-IN" b="1" dirty="0" smtClean="0"/>
              <a:t> Singh </a:t>
            </a:r>
            <a:r>
              <a:rPr lang="en-IN" b="1" dirty="0" err="1" smtClean="0"/>
              <a:t>Doabia</a:t>
            </a:r>
            <a:r>
              <a:rPr lang="en-IN" dirty="0" smtClean="0"/>
              <a:t>, Former Chief Justice of </a:t>
            </a:r>
            <a:r>
              <a:rPr lang="en-IN" dirty="0" smtClean="0">
                <a:hlinkClick r:id="rId3"/>
              </a:rPr>
              <a:t>M.P. &amp;</a:t>
            </a:r>
            <a:r>
              <a:rPr lang="en-IN" dirty="0" smtClean="0"/>
              <a:t> J&amp;K High Court </a:t>
            </a:r>
          </a:p>
          <a:p>
            <a:endParaRPr lang="en-IN" dirty="0"/>
          </a:p>
          <a:p>
            <a:r>
              <a:rPr lang="en-IN" b="1" dirty="0" smtClean="0">
                <a:solidFill>
                  <a:srgbClr val="FF0000"/>
                </a:solidFill>
              </a:rPr>
              <a:t>Members </a:t>
            </a:r>
            <a:r>
              <a:rPr lang="en-IN" b="1" dirty="0" smtClean="0"/>
              <a:t>(external to </a:t>
            </a:r>
            <a:r>
              <a:rPr lang="en-IN" b="1" dirty="0" err="1" smtClean="0"/>
              <a:t>GoI</a:t>
            </a:r>
            <a:r>
              <a:rPr lang="en-IN" b="1" dirty="0" smtClean="0"/>
              <a:t>)</a:t>
            </a:r>
          </a:p>
          <a:p>
            <a:endParaRPr lang="en-IN" b="1" dirty="0" smtClean="0"/>
          </a:p>
          <a:p>
            <a:pPr marL="342900" indent="-342900">
              <a:buFont typeface="+mj-lt"/>
              <a:buAutoNum type="arabicPeriod"/>
            </a:pPr>
            <a:r>
              <a:rPr lang="en-IN" b="1" dirty="0"/>
              <a:t>Shri S. </a:t>
            </a:r>
            <a:r>
              <a:rPr lang="en-IN" b="1" dirty="0" err="1"/>
              <a:t>Manoharan</a:t>
            </a:r>
            <a:r>
              <a:rPr lang="en-IN" dirty="0"/>
              <a:t>, Former Special Secretary, Ministry of Water Resources </a:t>
            </a:r>
          </a:p>
          <a:p>
            <a:pPr marL="342900" indent="-342900">
              <a:buFont typeface="+mj-lt"/>
              <a:buAutoNum type="arabicPeriod"/>
            </a:pPr>
            <a:r>
              <a:rPr lang="en-IN" b="1" dirty="0" smtClean="0"/>
              <a:t>Shri </a:t>
            </a:r>
            <a:r>
              <a:rPr lang="en-IN" b="1" dirty="0"/>
              <a:t>M. </a:t>
            </a:r>
            <a:r>
              <a:rPr lang="en-IN" b="1" dirty="0" err="1"/>
              <a:t>Gopalakrishnan</a:t>
            </a:r>
            <a:r>
              <a:rPr lang="en-IN" dirty="0"/>
              <a:t>, Former Member, Central Water Commission &amp; Ex Secretary General, International Commission on Irrigation Drainage, </a:t>
            </a:r>
            <a:endParaRPr lang="en-IN" dirty="0" smtClean="0"/>
          </a:p>
          <a:p>
            <a:pPr marL="342900" indent="-342900">
              <a:buFont typeface="+mj-lt"/>
              <a:buAutoNum type="arabicPeriod"/>
            </a:pPr>
            <a:r>
              <a:rPr lang="en-IN" b="1" dirty="0" smtClean="0"/>
              <a:t>Shri </a:t>
            </a:r>
            <a:r>
              <a:rPr lang="en-IN" b="1" dirty="0"/>
              <a:t>B.P. Das</a:t>
            </a:r>
            <a:r>
              <a:rPr lang="en-IN" dirty="0"/>
              <a:t>, Former Engineer in Chief, Water Resources Department, Government of Orissa </a:t>
            </a:r>
          </a:p>
          <a:p>
            <a:pPr marL="342900" indent="-342900">
              <a:buFont typeface="+mj-lt"/>
              <a:buAutoNum type="arabicPeriod"/>
            </a:pPr>
            <a:r>
              <a:rPr lang="en-IN" b="1" dirty="0" smtClean="0"/>
              <a:t>Shri </a:t>
            </a:r>
            <a:r>
              <a:rPr lang="en-IN" b="1" dirty="0"/>
              <a:t>S.G. </a:t>
            </a:r>
            <a:r>
              <a:rPr lang="en-IN" b="1" dirty="0" err="1"/>
              <a:t>Bhogle</a:t>
            </a:r>
            <a:r>
              <a:rPr lang="en-IN" dirty="0"/>
              <a:t>, Ex-DG, Water and Land Management Institute (WALMI), Aurangabad </a:t>
            </a:r>
            <a:endParaRPr lang="en-IN" dirty="0" smtClean="0"/>
          </a:p>
          <a:p>
            <a:pPr marL="342900" indent="-342900">
              <a:buFont typeface="+mj-lt"/>
              <a:buAutoNum type="arabicPeriod"/>
            </a:pPr>
            <a:r>
              <a:rPr lang="en-IN" b="1" dirty="0" smtClean="0"/>
              <a:t>Shri </a:t>
            </a:r>
            <a:r>
              <a:rPr lang="en-IN" b="1" dirty="0" err="1"/>
              <a:t>Videh</a:t>
            </a:r>
            <a:r>
              <a:rPr lang="en-IN" b="1" dirty="0"/>
              <a:t> </a:t>
            </a:r>
            <a:r>
              <a:rPr lang="en-IN" b="1" dirty="0" err="1"/>
              <a:t>Upadhaya</a:t>
            </a:r>
            <a:r>
              <a:rPr lang="en-IN" dirty="0"/>
              <a:t>, Legal Consultant and Specialist on Development and Natural Resources </a:t>
            </a:r>
            <a:r>
              <a:rPr lang="en-IN" dirty="0" smtClean="0"/>
              <a:t>Law</a:t>
            </a:r>
          </a:p>
          <a:p>
            <a:endParaRPr lang="en-IN" dirty="0" smtClean="0"/>
          </a:p>
          <a:p>
            <a:r>
              <a:rPr lang="en-IN" b="1" dirty="0" err="1" smtClean="0">
                <a:solidFill>
                  <a:srgbClr val="FF0000"/>
                </a:solidFill>
              </a:rPr>
              <a:t>GoI</a:t>
            </a:r>
            <a:r>
              <a:rPr lang="en-IN" b="1" dirty="0" smtClean="0">
                <a:solidFill>
                  <a:srgbClr val="FF0000"/>
                </a:solidFill>
              </a:rPr>
              <a:t> Officers representatives</a:t>
            </a:r>
            <a:r>
              <a:rPr lang="en-IN" b="1" dirty="0" smtClean="0"/>
              <a:t> in the Committee as </a:t>
            </a:r>
            <a:r>
              <a:rPr lang="en-IN" b="1" dirty="0" smtClean="0">
                <a:solidFill>
                  <a:srgbClr val="FF0000"/>
                </a:solidFill>
              </a:rPr>
              <a:t>Members</a:t>
            </a:r>
            <a:endParaRPr lang="en-IN" b="1" dirty="0">
              <a:solidFill>
                <a:srgbClr val="FF0000"/>
              </a:solidFill>
            </a:endParaRPr>
          </a:p>
          <a:p>
            <a:pPr marL="342900" indent="-342900">
              <a:buFont typeface="+mj-lt"/>
              <a:buAutoNum type="arabicPeriod"/>
            </a:pPr>
            <a:r>
              <a:rPr lang="en-IN" b="1" dirty="0" smtClean="0"/>
              <a:t>Shri </a:t>
            </a:r>
            <a:r>
              <a:rPr lang="en-IN" b="1" dirty="0"/>
              <a:t>Rajesh Kumar, Member (WP&amp;P), Central Water Commission </a:t>
            </a:r>
            <a:endParaRPr lang="en-IN" dirty="0"/>
          </a:p>
          <a:p>
            <a:pPr marL="342900" indent="-342900">
              <a:buFont typeface="+mj-lt"/>
              <a:buAutoNum type="arabicPeriod"/>
            </a:pPr>
            <a:r>
              <a:rPr lang="en-IN" b="1" dirty="0" smtClean="0"/>
              <a:t>Shri A.B. Pandya</a:t>
            </a:r>
            <a:r>
              <a:rPr lang="en-IN" dirty="0" smtClean="0"/>
              <a:t>, </a:t>
            </a:r>
            <a:r>
              <a:rPr lang="en-IN" b="1" dirty="0" smtClean="0"/>
              <a:t>Director General, National Water Development Agency</a:t>
            </a:r>
            <a:endParaRPr lang="en-IN" dirty="0" smtClean="0"/>
          </a:p>
          <a:p>
            <a:pPr marL="342900" indent="-342900">
              <a:buFont typeface="+mj-lt"/>
              <a:buAutoNum type="arabicPeriod"/>
            </a:pPr>
            <a:r>
              <a:rPr lang="en-IN" b="1" dirty="0" smtClean="0"/>
              <a:t>Shri Pradeep Kumar, Commissioner (PR), Ministry of Water Resources as the </a:t>
            </a:r>
            <a:r>
              <a:rPr lang="en-IN" b="1" dirty="0" smtClean="0">
                <a:solidFill>
                  <a:srgbClr val="FF0000"/>
                </a:solidFill>
              </a:rPr>
              <a:t>Member-Secretary</a:t>
            </a:r>
          </a:p>
        </p:txBody>
      </p:sp>
    </p:spTree>
    <p:extLst>
      <p:ext uri="{BB962C8B-B14F-4D97-AF65-F5344CB8AC3E}">
        <p14:creationId xmlns:p14="http://schemas.microsoft.com/office/powerpoint/2010/main" val="3127822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772400" cy="648072"/>
          </a:xfrm>
          <a:ln w="31750">
            <a:solidFill>
              <a:srgbClr val="FFCCFF"/>
            </a:solidFill>
          </a:ln>
        </p:spPr>
        <p:txBody>
          <a:bodyPr anchor="t" anchorCtr="0">
            <a:normAutofit/>
          </a:bodyPr>
          <a:lstStyle/>
          <a:p>
            <a:pPr algn="ctr"/>
            <a:r>
              <a:rPr lang="en-IN" sz="3600" b="1" dirty="0" err="1" smtClean="0"/>
              <a:t>ToR</a:t>
            </a:r>
            <a:r>
              <a:rPr lang="en-IN" sz="3600" b="1" dirty="0" smtClean="0"/>
              <a:t> for </a:t>
            </a:r>
            <a:r>
              <a:rPr lang="en-IN" sz="3600" b="1" dirty="0" err="1" smtClean="0"/>
              <a:t>GoI</a:t>
            </a:r>
            <a:r>
              <a:rPr lang="en-IN" sz="3600" b="1" dirty="0" smtClean="0"/>
              <a:t> ‘River boards Act’ Committee</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342900" indent="-342900" algn="just">
              <a:buFont typeface="+mj-lt"/>
              <a:buAutoNum type="arabicPeriod"/>
            </a:pPr>
            <a:r>
              <a:rPr lang="en-IN" sz="1900" dirty="0" smtClean="0"/>
              <a:t>To identify the main ingredients of a comprehensive River Valley Development Plan which need to be brought under a </a:t>
            </a:r>
            <a:r>
              <a:rPr lang="en-IN" sz="1900" dirty="0" smtClean="0">
                <a:solidFill>
                  <a:srgbClr val="FF0000"/>
                </a:solidFill>
              </a:rPr>
              <a:t>legal framework </a:t>
            </a:r>
            <a:r>
              <a:rPr lang="en-IN" sz="1900" dirty="0" smtClean="0"/>
              <a:t>for effective implementation and suggest appropriate structure for an Inter-State River Valley Development Act and recommend a legal framework to facilitate smooth </a:t>
            </a:r>
            <a:r>
              <a:rPr lang="en-IN" sz="1900" dirty="0" smtClean="0">
                <a:solidFill>
                  <a:srgbClr val="FF0000"/>
                </a:solidFill>
              </a:rPr>
              <a:t>implementation of the river valley plan</a:t>
            </a:r>
            <a:r>
              <a:rPr lang="en-IN" sz="1900" dirty="0" smtClean="0"/>
              <a:t>;</a:t>
            </a:r>
          </a:p>
          <a:p>
            <a:pPr marL="342900" indent="-342900" algn="just">
              <a:buFont typeface="+mj-lt"/>
              <a:buAutoNum type="arabicPeriod"/>
            </a:pPr>
            <a:r>
              <a:rPr lang="en-IN" sz="1900" dirty="0" smtClean="0"/>
              <a:t>Suggest provisions required in law to bring about integrated water resources development with the participation of all key stake holders;</a:t>
            </a:r>
          </a:p>
          <a:p>
            <a:pPr marL="342900" indent="-342900" algn="just">
              <a:buFont typeface="+mj-lt"/>
              <a:buAutoNum type="arabicPeriod"/>
            </a:pPr>
            <a:r>
              <a:rPr lang="en-IN" sz="1900" dirty="0" smtClean="0"/>
              <a:t>Suggest how the fundamental features of the plan can be made mandatory preventing deviations by the stakeholder Sates;</a:t>
            </a:r>
          </a:p>
          <a:p>
            <a:pPr marL="342900" indent="-342900" algn="just">
              <a:buFont typeface="+mj-lt"/>
              <a:buAutoNum type="arabicPeriod"/>
            </a:pPr>
            <a:r>
              <a:rPr lang="en-IN" sz="1900" dirty="0" smtClean="0"/>
              <a:t>Suggest means of ensuring accountability of the States in the faithful implementation of the River Valley Development Plans;</a:t>
            </a:r>
          </a:p>
          <a:p>
            <a:pPr marL="342900" indent="-342900" algn="just">
              <a:buFont typeface="+mj-lt"/>
              <a:buAutoNum type="arabicPeriod"/>
            </a:pPr>
            <a:r>
              <a:rPr lang="en-IN" sz="1900" dirty="0" smtClean="0"/>
              <a:t>Delineate the responsibilities of the Government of India and the State Governments. Also indicate the extent to which some of the responsibilities can be delegated to the States without compromising the lead role of the Central Government;</a:t>
            </a:r>
          </a:p>
          <a:p>
            <a:pPr marL="342900" indent="-342900" algn="just">
              <a:buFont typeface="+mj-lt"/>
              <a:buAutoNum type="arabicPeriod"/>
            </a:pPr>
            <a:r>
              <a:rPr lang="en-IN" sz="1900" dirty="0" smtClean="0"/>
              <a:t>Suggest the legal provisions for ensuring the smooth flow of all the data required for river valley planning and implementation of the plan</a:t>
            </a:r>
          </a:p>
        </p:txBody>
      </p:sp>
    </p:spTree>
    <p:extLst>
      <p:ext uri="{BB962C8B-B14F-4D97-AF65-F5344CB8AC3E}">
        <p14:creationId xmlns:p14="http://schemas.microsoft.com/office/powerpoint/2010/main" val="32825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pPr algn="ctr"/>
            <a:r>
              <a:rPr lang="en-IN" sz="3600" b="1" dirty="0" smtClean="0"/>
              <a:t>Statement of Objectives and Reasons</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342900" indent="-342900" algn="just">
              <a:buFont typeface="Arial" pitchFamily="34" charset="0"/>
              <a:buChar char="•"/>
            </a:pPr>
            <a:r>
              <a:rPr lang="en-IN" sz="1900" dirty="0" smtClean="0"/>
              <a:t>Entry 56 of List I of the Seventh Schedule to Article 246  -  “</a:t>
            </a:r>
            <a:r>
              <a:rPr lang="en-US" sz="2000" i="1" dirty="0" smtClean="0"/>
              <a:t>Regulation </a:t>
            </a:r>
            <a:r>
              <a:rPr lang="en-US" sz="2000" i="1" dirty="0"/>
              <a:t>and Development of Inter State Rivers and River Valleys to the extent to which such regulation and development under the control of the Union is declared by Parliament by law to be expedient in the public </a:t>
            </a:r>
            <a:r>
              <a:rPr lang="en-US" sz="2000" i="1" dirty="0" smtClean="0"/>
              <a:t>interest</a:t>
            </a:r>
            <a:r>
              <a:rPr lang="en-US" sz="2000" dirty="0" smtClean="0"/>
              <a:t>”</a:t>
            </a:r>
          </a:p>
          <a:p>
            <a:pPr marL="342900" indent="-342900" algn="just">
              <a:buFont typeface="Arial" pitchFamily="34" charset="0"/>
              <a:buChar char="•"/>
            </a:pPr>
            <a:r>
              <a:rPr lang="en-US" sz="2000" dirty="0" smtClean="0"/>
              <a:t>Parliament enacted </a:t>
            </a:r>
            <a:r>
              <a:rPr lang="en-US" sz="2000" dirty="0"/>
              <a:t>the River Boards Act, 1956 (Act 49 of 1956</a:t>
            </a:r>
            <a:r>
              <a:rPr lang="en-US" sz="2000" dirty="0" smtClean="0"/>
              <a:t>) in pursuance of above</a:t>
            </a:r>
          </a:p>
          <a:p>
            <a:pPr marL="342900" indent="-342900" algn="just">
              <a:buFont typeface="Arial" pitchFamily="34" charset="0"/>
              <a:buChar char="•"/>
            </a:pPr>
            <a:r>
              <a:rPr lang="en-US" sz="2000" dirty="0" smtClean="0">
                <a:solidFill>
                  <a:srgbClr val="FF0000"/>
                </a:solidFill>
              </a:rPr>
              <a:t>This Act </a:t>
            </a:r>
            <a:r>
              <a:rPr lang="en-US" sz="2000" dirty="0">
                <a:solidFill>
                  <a:srgbClr val="FF0000"/>
                </a:solidFill>
              </a:rPr>
              <a:t>has fallen into </a:t>
            </a:r>
            <a:r>
              <a:rPr lang="en-US" sz="2000" dirty="0" smtClean="0">
                <a:solidFill>
                  <a:srgbClr val="FF0000"/>
                </a:solidFill>
              </a:rPr>
              <a:t>disuse as no River Board has been ever constituted under this Act. It is proposed to be repealed.</a:t>
            </a:r>
          </a:p>
          <a:p>
            <a:pPr marL="342900" indent="-342900" algn="just">
              <a:buFont typeface="Arial" pitchFamily="34" charset="0"/>
              <a:buChar char="•"/>
            </a:pPr>
            <a:r>
              <a:rPr lang="en-US" sz="2000" dirty="0" smtClean="0">
                <a:solidFill>
                  <a:srgbClr val="FF0000"/>
                </a:solidFill>
              </a:rPr>
              <a:t>Some key ‘Limitations’ discernible in the ‘RIVER BOARD ACT, 1956’:</a:t>
            </a:r>
          </a:p>
          <a:p>
            <a:pPr marL="800100" lvl="1" indent="-342900" algn="just">
              <a:buFont typeface="Wingdings" pitchFamily="2" charset="2"/>
              <a:buChar char="ü"/>
            </a:pPr>
            <a:r>
              <a:rPr lang="en-US" sz="2000" dirty="0" smtClean="0"/>
              <a:t>Absence of concepts like </a:t>
            </a:r>
            <a:r>
              <a:rPr lang="en-US" sz="2000" dirty="0"/>
              <a:t>Basin, Sub-Basin, Integrated River Basin Management and River Basin Master </a:t>
            </a:r>
            <a:r>
              <a:rPr lang="en-US" sz="2000" dirty="0" smtClean="0"/>
              <a:t>Plan,</a:t>
            </a:r>
          </a:p>
          <a:p>
            <a:pPr marL="800100" lvl="1" indent="-342900" algn="just">
              <a:buFont typeface="Wingdings" pitchFamily="2" charset="2"/>
              <a:buChar char="ü"/>
            </a:pPr>
            <a:r>
              <a:rPr lang="en-US" sz="2000" dirty="0" smtClean="0"/>
              <a:t>No mandatory nature of the provisions,</a:t>
            </a:r>
          </a:p>
          <a:p>
            <a:pPr marL="800100" lvl="1" indent="-342900" algn="just">
              <a:buFont typeface="Wingdings" pitchFamily="2" charset="2"/>
              <a:buChar char="ü"/>
            </a:pPr>
            <a:r>
              <a:rPr lang="en-US" sz="2000" dirty="0" smtClean="0"/>
              <a:t>Absence of any Political representation (in River Boards) and </a:t>
            </a:r>
          </a:p>
          <a:p>
            <a:pPr marL="800100" lvl="1" indent="-342900" algn="just">
              <a:buFont typeface="Wingdings" pitchFamily="2" charset="2"/>
              <a:buChar char="ü"/>
            </a:pPr>
            <a:r>
              <a:rPr lang="en-US" sz="2000" dirty="0" smtClean="0"/>
              <a:t>The Lack of mechanism of ‘</a:t>
            </a:r>
            <a:r>
              <a:rPr lang="en-US" sz="2000" i="1" dirty="0" smtClean="0">
                <a:solidFill>
                  <a:srgbClr val="FF0000"/>
                </a:solidFill>
              </a:rPr>
              <a:t>Dispute </a:t>
            </a:r>
            <a:r>
              <a:rPr lang="en-US" sz="2000" i="1" dirty="0" err="1" smtClean="0">
                <a:solidFill>
                  <a:srgbClr val="FF0000"/>
                </a:solidFill>
              </a:rPr>
              <a:t>Redressal</a:t>
            </a:r>
            <a:r>
              <a:rPr lang="en-US" sz="2000" dirty="0" smtClean="0"/>
              <a:t>’ and enabling ‘binding provisions’</a:t>
            </a:r>
          </a:p>
          <a:p>
            <a:pPr marL="800100" lvl="1" indent="-342900" algn="just">
              <a:buFont typeface="Wingdings" pitchFamily="2" charset="2"/>
              <a:buChar char="ü"/>
            </a:pPr>
            <a:endParaRPr lang="en-US" sz="2000" dirty="0" smtClean="0"/>
          </a:p>
          <a:p>
            <a:pPr marL="800100" lvl="1" indent="-342900" algn="just">
              <a:buFont typeface="Wingdings" pitchFamily="2" charset="2"/>
              <a:buChar char="ü"/>
            </a:pPr>
            <a:endParaRPr lang="en-US" sz="2000" dirty="0" smtClean="0"/>
          </a:p>
          <a:p>
            <a:pPr marL="800100" lvl="1" indent="-342900" algn="just">
              <a:buFont typeface="Wingdings" pitchFamily="2" charset="2"/>
              <a:buChar char="ü"/>
            </a:pPr>
            <a:endParaRPr lang="en-IN" sz="1900" dirty="0" smtClean="0"/>
          </a:p>
        </p:txBody>
      </p:sp>
    </p:spTree>
    <p:extLst>
      <p:ext uri="{BB962C8B-B14F-4D97-AF65-F5344CB8AC3E}">
        <p14:creationId xmlns:p14="http://schemas.microsoft.com/office/powerpoint/2010/main" val="690038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The proposed RBM Act </a:t>
            </a:r>
            <a:endParaRPr lang="en-IN" dirty="0"/>
          </a:p>
        </p:txBody>
      </p:sp>
      <p:sp>
        <p:nvSpPr>
          <p:cNvPr id="5" name="Text Placeholder 4"/>
          <p:cNvSpPr>
            <a:spLocks noGrp="1"/>
          </p:cNvSpPr>
          <p:nvPr>
            <p:ph type="body" idx="1"/>
          </p:nvPr>
        </p:nvSpPr>
        <p:spPr/>
        <p:txBody>
          <a:bodyPr/>
          <a:lstStyle/>
          <a:p>
            <a:r>
              <a:rPr lang="en-IN" dirty="0" smtClean="0"/>
              <a:t>Draft as finalised in terms of reference assigned to the Special </a:t>
            </a:r>
            <a:r>
              <a:rPr lang="en-IN" dirty="0" err="1" smtClean="0"/>
              <a:t>MoWR</a:t>
            </a:r>
            <a:r>
              <a:rPr lang="en-IN" dirty="0" smtClean="0"/>
              <a:t> Committee chaired by Justice </a:t>
            </a:r>
            <a:r>
              <a:rPr lang="en-IN" dirty="0" err="1" smtClean="0"/>
              <a:t>Doabia</a:t>
            </a:r>
            <a:r>
              <a:rPr lang="en-IN" dirty="0" smtClean="0"/>
              <a:t> in 2012</a:t>
            </a:r>
            <a:endParaRPr lang="en-IN" dirty="0"/>
          </a:p>
        </p:txBody>
      </p:sp>
    </p:spTree>
    <p:extLst>
      <p:ext uri="{BB962C8B-B14F-4D97-AF65-F5344CB8AC3E}">
        <p14:creationId xmlns:p14="http://schemas.microsoft.com/office/powerpoint/2010/main" val="2707028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Proposed RBM Act </a:t>
            </a:r>
            <a:r>
              <a:rPr lang="en-IN" sz="2400" i="1" dirty="0" smtClean="0">
                <a:effectLst>
                  <a:outerShdw blurRad="38100" dist="38100" dir="2700000" algn="tl">
                    <a:srgbClr val="000000">
                      <a:alpha val="43137"/>
                    </a:srgbClr>
                  </a:outerShdw>
                </a:effectLst>
              </a:rPr>
              <a:t>(as per </a:t>
            </a:r>
            <a:r>
              <a:rPr lang="en-IN" sz="2400" i="1" dirty="0" err="1" smtClean="0">
                <a:effectLst>
                  <a:outerShdw blurRad="38100" dist="38100" dir="2700000" algn="tl">
                    <a:srgbClr val="000000">
                      <a:alpha val="43137"/>
                    </a:srgbClr>
                  </a:outerShdw>
                </a:effectLst>
              </a:rPr>
              <a:t>MoWR’s</a:t>
            </a:r>
            <a:r>
              <a:rPr lang="en-IN" sz="2400" i="1" dirty="0" smtClean="0">
                <a:effectLst>
                  <a:outerShdw blurRad="38100" dist="38100" dir="2700000" algn="tl">
                    <a:srgbClr val="000000">
                      <a:alpha val="43137"/>
                    </a:srgbClr>
                  </a:outerShdw>
                </a:effectLst>
              </a:rPr>
              <a:t> Special committee on the subject matter, constituted in 2012 and its draft version)</a:t>
            </a:r>
            <a:endParaRPr lang="en-IN" sz="2400"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IN" dirty="0" smtClean="0"/>
              <a:t>An act to provide the establishment of River Basin Authority  for the Regulation and Development of Inter State Rivers &amp; River Basins</a:t>
            </a:r>
          </a:p>
          <a:p>
            <a:r>
              <a:rPr lang="en-IN" dirty="0" smtClean="0"/>
              <a:t>Contains a Preamble and 11 Sections dealing with Specific Aspects and supplemented by two Annex.</a:t>
            </a:r>
          </a:p>
          <a:p>
            <a:r>
              <a:rPr lang="en-IN" dirty="0" smtClean="0"/>
              <a:t>The nine Sections including Preamble have a total of 34 paras detailing different aspects,  precisely and clearly.</a:t>
            </a:r>
          </a:p>
          <a:p>
            <a:r>
              <a:rPr lang="en-IN" dirty="0" smtClean="0"/>
              <a:t>These Sections are:</a:t>
            </a:r>
          </a:p>
          <a:p>
            <a:pPr lvl="1"/>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2562839872"/>
              </p:ext>
            </p:extLst>
          </p:nvPr>
        </p:nvGraphicFramePr>
        <p:xfrm>
          <a:off x="628650" y="4267200"/>
          <a:ext cx="7296150" cy="2473131"/>
        </p:xfrm>
        <a:graphic>
          <a:graphicData uri="http://schemas.openxmlformats.org/drawingml/2006/table">
            <a:tbl>
              <a:tblPr firstRow="1" firstCol="1" bandRow="1">
                <a:tableStyleId>{5C22544A-7EE6-4342-B048-85BDC9FD1C3A}</a:tableStyleId>
              </a:tblPr>
              <a:tblGrid>
                <a:gridCol w="3648075"/>
                <a:gridCol w="3648075"/>
              </a:tblGrid>
              <a:tr h="263648">
                <a:tc>
                  <a:txBody>
                    <a:bodyPr/>
                    <a:lstStyle/>
                    <a:p>
                      <a:pPr>
                        <a:lnSpc>
                          <a:spcPct val="107000"/>
                        </a:lnSpc>
                        <a:spcAft>
                          <a:spcPts val="0"/>
                        </a:spcAft>
                      </a:pPr>
                      <a:r>
                        <a:rPr lang="en-IN" sz="1400" dirty="0">
                          <a:effectLst/>
                        </a:rPr>
                        <a:t>I  Preamble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II  Definitions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03">
                <a:tc>
                  <a:txBody>
                    <a:bodyPr/>
                    <a:lstStyle/>
                    <a:p>
                      <a:pPr>
                        <a:lnSpc>
                          <a:spcPct val="107000"/>
                        </a:lnSpc>
                        <a:spcAft>
                          <a:spcPts val="0"/>
                        </a:spcAft>
                      </a:pPr>
                      <a:r>
                        <a:rPr lang="en-IN" sz="1400" dirty="0">
                          <a:effectLst/>
                        </a:rPr>
                        <a:t>III Principles governing River Basin Development Management &amp; Regulation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IV  Inter State River Basins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9503">
                <a:tc>
                  <a:txBody>
                    <a:bodyPr/>
                    <a:lstStyle/>
                    <a:p>
                      <a:pPr>
                        <a:lnSpc>
                          <a:spcPct val="107000"/>
                        </a:lnSpc>
                        <a:spcAft>
                          <a:spcPts val="0"/>
                        </a:spcAft>
                      </a:pPr>
                      <a:r>
                        <a:rPr lang="en-IN" sz="1400" dirty="0">
                          <a:effectLst/>
                        </a:rPr>
                        <a:t>V   Establishment  &amp; Constitution of River Basin Authorities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VI River Basin Master Plans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546">
                <a:tc>
                  <a:txBody>
                    <a:bodyPr/>
                    <a:lstStyle/>
                    <a:p>
                      <a:pPr>
                        <a:lnSpc>
                          <a:spcPct val="107000"/>
                        </a:lnSpc>
                        <a:spcAft>
                          <a:spcPts val="0"/>
                        </a:spcAft>
                      </a:pPr>
                      <a:r>
                        <a:rPr lang="en-IN" sz="1400">
                          <a:effectLst/>
                        </a:rPr>
                        <a:t>VII  Powers &amp; Functions of RBAs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VIII  Dispute Resolution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098">
                <a:tc>
                  <a:txBody>
                    <a:bodyPr/>
                    <a:lstStyle/>
                    <a:p>
                      <a:pPr>
                        <a:lnSpc>
                          <a:spcPct val="107000"/>
                        </a:lnSpc>
                        <a:spcAft>
                          <a:spcPts val="0"/>
                        </a:spcAft>
                      </a:pPr>
                      <a:r>
                        <a:rPr lang="en-IN" sz="1400">
                          <a:effectLst/>
                        </a:rPr>
                        <a:t>IX  Funds, Accounts &amp; Other matters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648">
                <a:tc>
                  <a:txBody>
                    <a:bodyPr/>
                    <a:lstStyle/>
                    <a:p>
                      <a:pPr>
                        <a:lnSpc>
                          <a:spcPct val="107000"/>
                        </a:lnSpc>
                        <a:spcAft>
                          <a:spcPts val="0"/>
                        </a:spcAft>
                      </a:pPr>
                      <a:r>
                        <a:rPr lang="en-IN" sz="1400">
                          <a:effectLst/>
                        </a:rPr>
                        <a:t>Schedules I &amp; II</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1"/>
          <p:cNvSpPr>
            <a:spLocks noChangeArrowheads="1"/>
          </p:cNvSpPr>
          <p:nvPr/>
        </p:nvSpPr>
        <p:spPr bwMode="auto">
          <a:xfrm>
            <a:off x="1709738" y="328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3257564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pPr algn="ctr"/>
            <a:r>
              <a:rPr lang="en-IN" sz="3600" b="1" dirty="0" smtClean="0"/>
              <a:t>The draft R B M Act  </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dirty="0" smtClean="0"/>
              <a:t>The Act proposed is in order to facilitate establishment of “River Basin Authorities” for the regulation and development of Inter-State Rivers and River Basins</a:t>
            </a:r>
          </a:p>
          <a:p>
            <a:pPr marL="85725" lvl="1" algn="just"/>
            <a:endParaRPr lang="en-IN" sz="2000" dirty="0" smtClean="0"/>
          </a:p>
          <a:p>
            <a:pPr marL="428625" lvl="1" indent="-342900" algn="just">
              <a:buFont typeface="Arial" pitchFamily="34" charset="0"/>
              <a:buChar char="•"/>
            </a:pPr>
            <a:r>
              <a:rPr lang="en-IN" sz="2000" dirty="0" smtClean="0"/>
              <a:t>Principles governing River Basin Development, Management and Regulation in line with the </a:t>
            </a:r>
            <a:r>
              <a:rPr lang="en-IN" sz="2000" i="1" dirty="0" smtClean="0"/>
              <a:t>draft </a:t>
            </a:r>
            <a:r>
              <a:rPr lang="en-IN" sz="2000" dirty="0" smtClean="0"/>
              <a:t>National Water Policy - 2012 ….. </a:t>
            </a:r>
          </a:p>
          <a:p>
            <a:pPr marL="885825" lvl="2" indent="-342900" algn="just">
              <a:buFont typeface="Arial" pitchFamily="34" charset="0"/>
              <a:buChar char="•"/>
            </a:pPr>
            <a:r>
              <a:rPr lang="en-IN" sz="2000" b="1" dirty="0" smtClean="0"/>
              <a:t>Participation</a:t>
            </a:r>
          </a:p>
          <a:p>
            <a:pPr marL="885825" lvl="2" indent="-342900" algn="just">
              <a:buFont typeface="Arial" pitchFamily="34" charset="0"/>
              <a:buChar char="•"/>
            </a:pPr>
            <a:r>
              <a:rPr lang="en-IN" sz="2000" b="1" dirty="0" smtClean="0"/>
              <a:t>Cooperation</a:t>
            </a:r>
          </a:p>
          <a:p>
            <a:pPr marL="885825" lvl="2" indent="-342900" algn="just">
              <a:buFont typeface="Arial" pitchFamily="34" charset="0"/>
              <a:buChar char="•"/>
            </a:pPr>
            <a:r>
              <a:rPr lang="en-IN" sz="2000" b="1" dirty="0" smtClean="0"/>
              <a:t>Equitable </a:t>
            </a:r>
            <a:r>
              <a:rPr lang="en-IN" sz="2000" b="1" dirty="0"/>
              <a:t>and Sustainable Utilisation of </a:t>
            </a:r>
            <a:r>
              <a:rPr lang="en-IN" sz="2000" b="1" dirty="0" smtClean="0"/>
              <a:t>water</a:t>
            </a:r>
          </a:p>
          <a:p>
            <a:pPr marL="885825" lvl="2" indent="-342900" algn="just">
              <a:buFont typeface="Arial" pitchFamily="34" charset="0"/>
              <a:buChar char="•"/>
            </a:pPr>
            <a:r>
              <a:rPr lang="en-IN" sz="2000" b="1" dirty="0" smtClean="0"/>
              <a:t>Conjunctive Management</a:t>
            </a:r>
          </a:p>
          <a:p>
            <a:pPr marL="885825" lvl="2" indent="-342900" algn="just">
              <a:buFont typeface="Arial" pitchFamily="34" charset="0"/>
              <a:buChar char="•"/>
            </a:pPr>
            <a:r>
              <a:rPr lang="en-IN" sz="2000" b="1" dirty="0" smtClean="0"/>
              <a:t>Integrated Management</a:t>
            </a:r>
          </a:p>
          <a:p>
            <a:pPr marL="885825" lvl="2" indent="-342900" algn="just">
              <a:buFont typeface="Arial" pitchFamily="34" charset="0"/>
              <a:buChar char="•"/>
            </a:pPr>
            <a:r>
              <a:rPr lang="en-IN" sz="2000" b="1" dirty="0" smtClean="0"/>
              <a:t>Water </a:t>
            </a:r>
            <a:r>
              <a:rPr lang="en-IN" sz="2000" b="1" dirty="0"/>
              <a:t>as a Common Pool Community </a:t>
            </a:r>
            <a:r>
              <a:rPr lang="en-IN" sz="2000" b="1" dirty="0" smtClean="0"/>
              <a:t>Resource</a:t>
            </a:r>
          </a:p>
          <a:p>
            <a:pPr marL="885825" lvl="2" indent="-342900" algn="just">
              <a:buFont typeface="Arial" pitchFamily="34" charset="0"/>
              <a:buChar char="•"/>
            </a:pPr>
            <a:r>
              <a:rPr lang="en-IN" sz="2000" b="1" dirty="0" smtClean="0"/>
              <a:t>Demand Management</a:t>
            </a:r>
          </a:p>
          <a:p>
            <a:pPr marL="542925" lvl="2" algn="just"/>
            <a:endParaRPr lang="en-IN" sz="2000" dirty="0" smtClean="0"/>
          </a:p>
          <a:p>
            <a:pPr marL="342900" indent="-342900" algn="just">
              <a:buFont typeface="Arial" pitchFamily="34" charset="0"/>
              <a:buChar char="•"/>
            </a:pPr>
            <a:r>
              <a:rPr lang="en-IN" sz="2000" dirty="0" smtClean="0"/>
              <a:t>The </a:t>
            </a:r>
            <a:r>
              <a:rPr lang="en-IN" sz="2000" i="1" u="sng" dirty="0"/>
              <a:t>proposed </a:t>
            </a:r>
            <a:r>
              <a:rPr lang="en-IN" sz="2000" dirty="0" smtClean="0"/>
              <a:t>River </a:t>
            </a:r>
            <a:r>
              <a:rPr lang="en-IN" sz="2000" dirty="0"/>
              <a:t>Basin </a:t>
            </a:r>
            <a:r>
              <a:rPr lang="en-IN" sz="2000" dirty="0" smtClean="0"/>
              <a:t>Authority(</a:t>
            </a:r>
            <a:r>
              <a:rPr lang="en-IN" sz="2000" dirty="0" err="1" smtClean="0"/>
              <a:t>ies</a:t>
            </a:r>
            <a:r>
              <a:rPr lang="en-IN" sz="2000" dirty="0" smtClean="0"/>
              <a:t>) </a:t>
            </a:r>
            <a:r>
              <a:rPr lang="en-IN" sz="2000" dirty="0"/>
              <a:t>shall </a:t>
            </a:r>
            <a:r>
              <a:rPr lang="en-IN" sz="2000" dirty="0" smtClean="0"/>
              <a:t>commence with a </a:t>
            </a:r>
            <a:r>
              <a:rPr lang="en-IN" sz="2000" b="1" dirty="0"/>
              <a:t>River Basin Master Plan </a:t>
            </a:r>
            <a:r>
              <a:rPr lang="en-IN" sz="2000" dirty="0"/>
              <a:t>for </a:t>
            </a:r>
            <a:r>
              <a:rPr lang="en-IN" sz="2000" dirty="0" smtClean="0"/>
              <a:t>the river </a:t>
            </a:r>
            <a:r>
              <a:rPr lang="en-IN" sz="2000" dirty="0"/>
              <a:t>basin </a:t>
            </a:r>
            <a:r>
              <a:rPr lang="en-IN" sz="2000" dirty="0" smtClean="0"/>
              <a:t>development &amp; management </a:t>
            </a:r>
            <a:r>
              <a:rPr lang="en-IN" sz="2000" dirty="0"/>
              <a:t>and </a:t>
            </a:r>
            <a:r>
              <a:rPr lang="en-IN" sz="2000" dirty="0" smtClean="0"/>
              <a:t>regulation under </a:t>
            </a:r>
            <a:r>
              <a:rPr lang="en-IN" sz="2000" dirty="0"/>
              <a:t>its jurisdiction</a:t>
            </a:r>
            <a:endParaRPr lang="en-IN" sz="1900" dirty="0" smtClean="0"/>
          </a:p>
        </p:txBody>
      </p:sp>
    </p:spTree>
    <p:extLst>
      <p:ext uri="{BB962C8B-B14F-4D97-AF65-F5344CB8AC3E}">
        <p14:creationId xmlns:p14="http://schemas.microsoft.com/office/powerpoint/2010/main" val="1430944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2</a:t>
            </a:r>
            <a:endParaRPr lang="en-IN" sz="28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dirty="0" smtClean="0"/>
              <a:t>The </a:t>
            </a:r>
            <a:r>
              <a:rPr lang="en-IN" sz="2000" b="1" dirty="0" smtClean="0"/>
              <a:t>River Basin Master Plan </a:t>
            </a:r>
            <a:r>
              <a:rPr lang="en-IN" sz="2000" dirty="0" smtClean="0"/>
              <a:t>shall, inter-alia, include </a:t>
            </a:r>
          </a:p>
          <a:p>
            <a:pPr marL="885825" lvl="2" indent="-342900" algn="just">
              <a:buFont typeface="Wingdings" pitchFamily="2" charset="2"/>
              <a:buChar char="§"/>
            </a:pPr>
            <a:r>
              <a:rPr lang="en-IN" sz="2000" dirty="0" smtClean="0"/>
              <a:t>all the results of the analysis of the River Basin Characteristics </a:t>
            </a:r>
          </a:p>
          <a:p>
            <a:pPr marL="885825" lvl="2" indent="-342900" algn="just">
              <a:buFont typeface="Wingdings" pitchFamily="2" charset="2"/>
              <a:buChar char="§"/>
            </a:pPr>
            <a:r>
              <a:rPr lang="en-IN" sz="2000" dirty="0" smtClean="0"/>
              <a:t>a comprehensive review of the impact of anthropogenic interventions on the status of surface water and ground water, including an estimation of pollution, point as well as diffused, in water uses </a:t>
            </a:r>
          </a:p>
          <a:p>
            <a:pPr marL="885825" lvl="2" indent="-342900" algn="just">
              <a:buFont typeface="Wingdings" pitchFamily="2" charset="2"/>
              <a:buChar char="§"/>
            </a:pPr>
            <a:r>
              <a:rPr lang="en-IN" sz="2000" dirty="0" smtClean="0"/>
              <a:t>identification of protected areas, social and cultural flow needs and duration </a:t>
            </a:r>
          </a:p>
          <a:p>
            <a:pPr marL="885825" lvl="2" indent="-342900" algn="just">
              <a:buFont typeface="Wingdings" pitchFamily="2" charset="2"/>
              <a:buChar char="§"/>
            </a:pPr>
            <a:r>
              <a:rPr lang="en-IN" sz="2000" dirty="0" smtClean="0">
                <a:solidFill>
                  <a:srgbClr val="FF0000"/>
                </a:solidFill>
              </a:rPr>
              <a:t>environmental needs </a:t>
            </a:r>
          </a:p>
          <a:p>
            <a:pPr marL="885825" lvl="2" indent="-342900" algn="just">
              <a:buFont typeface="Wingdings" pitchFamily="2" charset="2"/>
              <a:buChar char="§"/>
            </a:pPr>
            <a:r>
              <a:rPr lang="en-IN" sz="2000" dirty="0" smtClean="0"/>
              <a:t>ground water and protected aquifers, if any </a:t>
            </a:r>
          </a:p>
          <a:p>
            <a:pPr marL="885825" lvl="2" indent="-342900" algn="just">
              <a:buFont typeface="Wingdings" pitchFamily="2" charset="2"/>
              <a:buChar char="§"/>
            </a:pPr>
            <a:r>
              <a:rPr lang="en-IN" sz="2000" dirty="0" smtClean="0"/>
              <a:t>a summary survey of existing pricing policies and an economic analysis </a:t>
            </a:r>
          </a:p>
          <a:p>
            <a:pPr marL="885825" lvl="2" indent="-342900" algn="just">
              <a:buFont typeface="Wingdings" pitchFamily="2" charset="2"/>
              <a:buChar char="§"/>
            </a:pPr>
            <a:r>
              <a:rPr lang="en-IN" sz="2000" dirty="0" smtClean="0"/>
              <a:t>a fair assessment of the effects of existing legislations </a:t>
            </a:r>
          </a:p>
          <a:p>
            <a:pPr marL="885825" lvl="2" indent="-342900" algn="just">
              <a:buFont typeface="Wingdings" pitchFamily="2" charset="2"/>
              <a:buChar char="§"/>
            </a:pPr>
            <a:r>
              <a:rPr lang="en-IN" sz="2000" dirty="0" smtClean="0"/>
              <a:t>an economic analysis for optimal allocation and the notional cost of deviation from optimal</a:t>
            </a:r>
          </a:p>
          <a:p>
            <a:pPr marL="342900" indent="-342900" algn="just">
              <a:buFont typeface="Arial" pitchFamily="34" charset="0"/>
              <a:buChar char="•"/>
            </a:pPr>
            <a:endParaRPr lang="en-IN" sz="1900" dirty="0" smtClean="0"/>
          </a:p>
        </p:txBody>
      </p:sp>
    </p:spTree>
    <p:extLst>
      <p:ext uri="{BB962C8B-B14F-4D97-AF65-F5344CB8AC3E}">
        <p14:creationId xmlns:p14="http://schemas.microsoft.com/office/powerpoint/2010/main" val="3784587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3</a:t>
            </a:r>
            <a:endParaRPr lang="en-IN" sz="28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smtClean="0"/>
              <a:t>River Basin Authority </a:t>
            </a:r>
            <a:r>
              <a:rPr lang="en-IN" sz="2000" dirty="0" smtClean="0"/>
              <a:t>– </a:t>
            </a:r>
            <a:r>
              <a:rPr lang="en-IN" sz="2000" dirty="0" smtClean="0">
                <a:solidFill>
                  <a:srgbClr val="FF0000"/>
                </a:solidFill>
              </a:rPr>
              <a:t>A </a:t>
            </a:r>
            <a:r>
              <a:rPr lang="en-US" sz="2000" dirty="0" smtClean="0">
                <a:solidFill>
                  <a:srgbClr val="FF0000"/>
                </a:solidFill>
              </a:rPr>
              <a:t>Two Tier System is envisaged </a:t>
            </a:r>
          </a:p>
          <a:p>
            <a:pPr marL="85725" lvl="1" algn="just"/>
            <a:endParaRPr lang="en-US" sz="2000" dirty="0" smtClean="0">
              <a:solidFill>
                <a:srgbClr val="FF0000"/>
              </a:solidFill>
            </a:endParaRPr>
          </a:p>
          <a:p>
            <a:pPr marL="85725" lvl="1" algn="just"/>
            <a:r>
              <a:rPr lang="en-IN" sz="2000" b="1" dirty="0" smtClean="0">
                <a:solidFill>
                  <a:srgbClr val="FF0000"/>
                </a:solidFill>
              </a:rPr>
              <a:t>A Governing Council and an Executive Board</a:t>
            </a:r>
          </a:p>
          <a:p>
            <a:pPr marL="85725" lvl="1" algn="just"/>
            <a:endParaRPr lang="en-IN" sz="2000" dirty="0" smtClean="0"/>
          </a:p>
          <a:p>
            <a:pPr marL="428625" lvl="1" indent="-342900" algn="just">
              <a:buFont typeface="Arial" pitchFamily="34" charset="0"/>
              <a:buChar char="•"/>
            </a:pPr>
            <a:r>
              <a:rPr lang="en-IN" sz="2000" b="1" dirty="0" smtClean="0"/>
              <a:t>Governing Council : Constitution </a:t>
            </a:r>
            <a:r>
              <a:rPr lang="en-IN" sz="2000" dirty="0" smtClean="0"/>
              <a:t>– </a:t>
            </a:r>
          </a:p>
          <a:p>
            <a:pPr marL="885825" lvl="2" indent="-342900" algn="just">
              <a:spcBef>
                <a:spcPts val="300"/>
              </a:spcBef>
              <a:spcAft>
                <a:spcPts val="300"/>
              </a:spcAft>
              <a:buFont typeface="Wingdings" pitchFamily="2" charset="2"/>
              <a:buChar char="§"/>
            </a:pPr>
            <a:r>
              <a:rPr lang="en-IN" sz="2000" dirty="0" smtClean="0"/>
              <a:t>From each basin State (defined as interested States)</a:t>
            </a:r>
          </a:p>
          <a:p>
            <a:pPr marL="1000125" lvl="3" algn="just">
              <a:spcBef>
                <a:spcPts val="300"/>
              </a:spcBef>
              <a:spcAft>
                <a:spcPts val="300"/>
              </a:spcAft>
            </a:pPr>
            <a:r>
              <a:rPr lang="en-IN" sz="2000" dirty="0" smtClean="0"/>
              <a:t>Chief Minister(s)/ Ministers (WR); one MP (</a:t>
            </a:r>
            <a:r>
              <a:rPr lang="en-IN" sz="2000" dirty="0" err="1" smtClean="0"/>
              <a:t>Lok</a:t>
            </a:r>
            <a:r>
              <a:rPr lang="en-IN" sz="2000" dirty="0" smtClean="0"/>
              <a:t> Sabha); One MLA, Two representatives of District Panchayat / </a:t>
            </a:r>
            <a:r>
              <a:rPr lang="en-IN" sz="2000" dirty="0" err="1" smtClean="0"/>
              <a:t>Zilla</a:t>
            </a:r>
            <a:r>
              <a:rPr lang="en-IN" sz="2000" dirty="0" smtClean="0"/>
              <a:t> </a:t>
            </a:r>
            <a:r>
              <a:rPr lang="en-IN" sz="2000" dirty="0" err="1" smtClean="0"/>
              <a:t>Parishad</a:t>
            </a:r>
            <a:r>
              <a:rPr lang="en-IN" sz="2000" dirty="0" smtClean="0"/>
              <a:t>; Chief Secretaries; One representative from the WUA; One representative from the Urban Local Bodies, Two independent experts to be nominated by the State Government </a:t>
            </a:r>
          </a:p>
          <a:p>
            <a:pPr marL="885825" lvl="2" indent="-342900" algn="just">
              <a:spcBef>
                <a:spcPts val="300"/>
              </a:spcBef>
              <a:spcAft>
                <a:spcPts val="300"/>
              </a:spcAft>
              <a:buFont typeface="Wingdings" pitchFamily="2" charset="2"/>
              <a:buChar char="§"/>
            </a:pPr>
            <a:r>
              <a:rPr lang="en-IN" sz="2000" dirty="0" smtClean="0"/>
              <a:t>Three independent experts to be nominated by the Central Government</a:t>
            </a:r>
          </a:p>
          <a:p>
            <a:pPr marL="885825" lvl="2" indent="-342900" algn="just">
              <a:spcBef>
                <a:spcPts val="300"/>
              </a:spcBef>
              <a:spcAft>
                <a:spcPts val="300"/>
              </a:spcAft>
              <a:buFont typeface="Wingdings" pitchFamily="2" charset="2"/>
              <a:buChar char="§"/>
            </a:pPr>
            <a:r>
              <a:rPr lang="en-IN" sz="2000" dirty="0" smtClean="0"/>
              <a:t>Member-Secretary who shall be the Chief Executive Officer of Executive Board – not below the rank of ‘Member, CWC’</a:t>
            </a:r>
          </a:p>
          <a:p>
            <a:pPr marL="885825" lvl="2" indent="-342900" algn="just">
              <a:buFont typeface="Arial" pitchFamily="34" charset="0"/>
              <a:buChar char="•"/>
            </a:pPr>
            <a:endParaRPr lang="en-IN" sz="2000" dirty="0">
              <a:solidFill>
                <a:srgbClr val="2F2B20"/>
              </a:solidFill>
            </a:endParaRPr>
          </a:p>
          <a:p>
            <a:pPr marL="542925" lvl="2" algn="just"/>
            <a:endParaRPr lang="en-IN" sz="2000" dirty="0" smtClean="0"/>
          </a:p>
          <a:p>
            <a:pPr marL="542925" lvl="2" algn="just"/>
            <a:endParaRPr lang="en-IN" sz="2000" dirty="0" smtClean="0"/>
          </a:p>
        </p:txBody>
      </p:sp>
    </p:spTree>
    <p:extLst>
      <p:ext uri="{BB962C8B-B14F-4D97-AF65-F5344CB8AC3E}">
        <p14:creationId xmlns:p14="http://schemas.microsoft.com/office/powerpoint/2010/main" val="414831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4</a:t>
            </a:r>
            <a:endParaRPr lang="en-IN" sz="3600" b="1" dirty="0"/>
          </a:p>
        </p:txBody>
      </p:sp>
      <p:sp>
        <p:nvSpPr>
          <p:cNvPr id="4" name="TextBox 3"/>
          <p:cNvSpPr txBox="1"/>
          <p:nvPr/>
        </p:nvSpPr>
        <p:spPr>
          <a:xfrm>
            <a:off x="539552" y="1196752"/>
            <a:ext cx="7776864" cy="5400600"/>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smtClean="0">
                <a:solidFill>
                  <a:srgbClr val="FF0000"/>
                </a:solidFill>
              </a:rPr>
              <a:t>Executive Board:  Constitution  </a:t>
            </a:r>
            <a:endParaRPr lang="en-IN" dirty="0">
              <a:solidFill>
                <a:srgbClr val="2F2B20"/>
              </a:solidFill>
            </a:endParaRPr>
          </a:p>
          <a:p>
            <a:pPr marL="809625" lvl="0" indent="-266700" algn="just">
              <a:spcBef>
                <a:spcPts val="300"/>
              </a:spcBef>
              <a:spcAft>
                <a:spcPts val="300"/>
              </a:spcAft>
              <a:buFont typeface="Wingdings" pitchFamily="2" charset="2"/>
              <a:buChar char="§"/>
            </a:pPr>
            <a:r>
              <a:rPr lang="en-IN" dirty="0" smtClean="0"/>
              <a:t>Chief Executive Officer – of the rank of ‘Member , CWC’; </a:t>
            </a:r>
          </a:p>
          <a:p>
            <a:pPr marL="809625" lvl="0" indent="-266700" algn="just">
              <a:spcBef>
                <a:spcPts val="300"/>
              </a:spcBef>
              <a:spcAft>
                <a:spcPts val="300"/>
              </a:spcAft>
              <a:buFont typeface="Wingdings" pitchFamily="2" charset="2"/>
              <a:buChar char="§"/>
            </a:pPr>
            <a:r>
              <a:rPr lang="en-IN" dirty="0" smtClean="0"/>
              <a:t>From the basin States concerned/interested - Secretaries – Water Resource, irrigation or flood control, Agriculture, Power, Environment; </a:t>
            </a:r>
          </a:p>
          <a:p>
            <a:pPr marL="809625" indent="-266700" algn="just">
              <a:spcBef>
                <a:spcPts val="300"/>
              </a:spcBef>
              <a:spcAft>
                <a:spcPts val="300"/>
              </a:spcAft>
              <a:buFont typeface="Wingdings" pitchFamily="2" charset="2"/>
              <a:buChar char="§"/>
            </a:pPr>
            <a:r>
              <a:rPr lang="en-IN" dirty="0" smtClean="0"/>
              <a:t>From each basin State - Engineer in Chief (water resources, irrigation or flood control); Member-Secretary - State Pollution Control Boards; A Representative , not below the rank of Chief Engineer, of the State Groundwater Board; Managing Director / Member-Secretary of the State Water Supply and Sewerage Board; Member Secretary - State Disaster Management Authority</a:t>
            </a:r>
          </a:p>
          <a:p>
            <a:pPr marL="809625" indent="-266700" algn="just">
              <a:spcBef>
                <a:spcPts val="300"/>
              </a:spcBef>
              <a:spcAft>
                <a:spcPts val="300"/>
              </a:spcAft>
              <a:buFont typeface="Wingdings" pitchFamily="2" charset="2"/>
              <a:buChar char="§"/>
            </a:pPr>
            <a:r>
              <a:rPr lang="en-IN" dirty="0" smtClean="0"/>
              <a:t>Regional Director(s), Central Groundwater Board </a:t>
            </a:r>
          </a:p>
          <a:p>
            <a:pPr marL="809625" indent="-266700" algn="just">
              <a:spcBef>
                <a:spcPts val="300"/>
              </a:spcBef>
              <a:spcAft>
                <a:spcPts val="300"/>
              </a:spcAft>
              <a:buFont typeface="Wingdings" pitchFamily="2" charset="2"/>
              <a:buChar char="§"/>
            </a:pPr>
            <a:r>
              <a:rPr lang="en-IN" dirty="0" smtClean="0"/>
              <a:t>One person to represent NGOs and one expert, dealing with river basin and water resources  management to be nominated by the State Governments of each of  the basin States;</a:t>
            </a:r>
          </a:p>
          <a:p>
            <a:pPr marL="809625" indent="-266700" algn="just">
              <a:spcBef>
                <a:spcPts val="300"/>
              </a:spcBef>
              <a:spcAft>
                <a:spcPts val="300"/>
              </a:spcAft>
              <a:buFont typeface="Wingdings" pitchFamily="2" charset="2"/>
              <a:buChar char="§"/>
            </a:pPr>
            <a:r>
              <a:rPr lang="en-IN" dirty="0" smtClean="0"/>
              <a:t>Member-Secretary of the Board, - The concerned Chief Engineer of the Central Water Commission in the field</a:t>
            </a:r>
            <a:r>
              <a:rPr lang="en-IN" sz="2000" dirty="0" smtClean="0"/>
              <a:t> formations of CWC. </a:t>
            </a:r>
          </a:p>
          <a:p>
            <a:pPr marL="885825" lvl="2" indent="-342900" algn="just">
              <a:buFont typeface="Arial" pitchFamily="34" charset="0"/>
              <a:buChar char="•"/>
            </a:pPr>
            <a:endParaRPr lang="en-IN" sz="2000" dirty="0">
              <a:solidFill>
                <a:srgbClr val="2F2B20"/>
              </a:solidFill>
            </a:endParaRPr>
          </a:p>
          <a:p>
            <a:pPr marL="542925" lvl="2" algn="just"/>
            <a:endParaRPr lang="en-IN" sz="2000" dirty="0" smtClean="0"/>
          </a:p>
          <a:p>
            <a:pPr marL="542925" lvl="2" algn="just"/>
            <a:endParaRPr lang="en-IN" sz="2000" dirty="0" smtClean="0"/>
          </a:p>
        </p:txBody>
      </p:sp>
    </p:spTree>
    <p:extLst>
      <p:ext uri="{BB962C8B-B14F-4D97-AF65-F5344CB8AC3E}">
        <p14:creationId xmlns:p14="http://schemas.microsoft.com/office/powerpoint/2010/main" val="3142571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 Resources Development &amp;Management  at its cross roads </a:t>
            </a:r>
            <a:endParaRPr lang="en-US" dirty="0"/>
          </a:p>
        </p:txBody>
      </p:sp>
      <p:sp>
        <p:nvSpPr>
          <p:cNvPr id="3" name="Content Placeholder 2"/>
          <p:cNvSpPr>
            <a:spLocks noGrp="1"/>
          </p:cNvSpPr>
          <p:nvPr>
            <p:ph idx="1"/>
          </p:nvPr>
        </p:nvSpPr>
        <p:spPr/>
        <p:txBody>
          <a:bodyPr>
            <a:normAutofit/>
          </a:bodyPr>
          <a:lstStyle/>
          <a:p>
            <a:pPr>
              <a:buNone/>
            </a:pPr>
            <a:r>
              <a:rPr lang="en-US" dirty="0" smtClean="0"/>
              <a:t>With the increasing population, a need is emerging strongly for better water governance. </a:t>
            </a:r>
          </a:p>
          <a:p>
            <a:pPr>
              <a:buNone/>
            </a:pPr>
            <a:endParaRPr lang="en-US" dirty="0"/>
          </a:p>
          <a:p>
            <a:r>
              <a:rPr lang="en-US" dirty="0" smtClean="0"/>
              <a:t>In order to have better management of water resources for domestic, agricultural, industrial and environmental needs, and to get rid of the present day problems in water sharing due to increasing water stress day by day, a Committee was recently  constituted to consider relevant aspects by </a:t>
            </a:r>
            <a:r>
              <a:rPr lang="en-US" dirty="0" err="1" smtClean="0"/>
              <a:t>revisting</a:t>
            </a:r>
            <a:r>
              <a:rPr lang="en-US" dirty="0" smtClean="0"/>
              <a:t> the River Board Act 1956 and suggest appropriate revisions</a:t>
            </a:r>
          </a:p>
          <a:p>
            <a:pPr marL="0" indent="0">
              <a:buNone/>
            </a:pPr>
            <a:endParaRPr lang="en-US" dirty="0" smtClean="0"/>
          </a:p>
          <a:p>
            <a:pPr marL="0" indent="0">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5</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smtClean="0"/>
              <a:t>Governing Council : Functions</a:t>
            </a:r>
            <a:r>
              <a:rPr lang="en-IN" sz="2000" dirty="0" smtClean="0">
                <a:solidFill>
                  <a:srgbClr val="2F2B20"/>
                </a:solidFill>
              </a:rPr>
              <a:t>– </a:t>
            </a:r>
            <a:endParaRPr lang="en-IN" sz="2000" dirty="0">
              <a:solidFill>
                <a:srgbClr val="2F2B20"/>
              </a:solidFill>
            </a:endParaRPr>
          </a:p>
          <a:p>
            <a:pPr marL="790575" lvl="0" indent="-342900">
              <a:spcBef>
                <a:spcPts val="600"/>
              </a:spcBef>
              <a:spcAft>
                <a:spcPts val="600"/>
              </a:spcAft>
              <a:buFont typeface="Wingdings" pitchFamily="2" charset="2"/>
              <a:buChar char="§"/>
            </a:pPr>
            <a:r>
              <a:rPr lang="en-IN" sz="2000" dirty="0" smtClean="0"/>
              <a:t>To approve the river basin master plan;</a:t>
            </a:r>
          </a:p>
          <a:p>
            <a:pPr marL="790575" lvl="0" indent="-342900">
              <a:spcBef>
                <a:spcPts val="600"/>
              </a:spcBef>
              <a:spcAft>
                <a:spcPts val="600"/>
              </a:spcAft>
              <a:buFont typeface="Wingdings" pitchFamily="2" charset="2"/>
              <a:buChar char="§"/>
            </a:pPr>
            <a:r>
              <a:rPr lang="en-IN" sz="2000" dirty="0" smtClean="0"/>
              <a:t>To facilitate implementation of approved river basin master plan;</a:t>
            </a:r>
          </a:p>
          <a:p>
            <a:pPr marL="790575" lvl="0" indent="-342900">
              <a:spcBef>
                <a:spcPts val="600"/>
              </a:spcBef>
              <a:spcAft>
                <a:spcPts val="600"/>
              </a:spcAft>
              <a:buFont typeface="Wingdings" pitchFamily="2" charset="2"/>
              <a:buChar char="§"/>
            </a:pPr>
            <a:r>
              <a:rPr lang="en-IN" sz="2000" dirty="0" smtClean="0"/>
              <a:t>To make </a:t>
            </a:r>
            <a:r>
              <a:rPr lang="en-IN" sz="2000" dirty="0"/>
              <a:t>recommendations in relation to the coordination of </a:t>
            </a:r>
            <a:r>
              <a:rPr lang="en-IN" sz="2000" dirty="0" smtClean="0"/>
              <a:t>basin State </a:t>
            </a:r>
            <a:r>
              <a:rPr lang="en-IN" sz="2000" dirty="0"/>
              <a:t>activities with a view to resolve conflicts among </a:t>
            </a:r>
            <a:r>
              <a:rPr lang="en-IN" sz="2000" dirty="0" smtClean="0"/>
              <a:t>them;</a:t>
            </a:r>
            <a:endParaRPr lang="en-IN" sz="2000" dirty="0"/>
          </a:p>
          <a:p>
            <a:pPr marL="790575" lvl="0" indent="-342900">
              <a:spcBef>
                <a:spcPts val="600"/>
              </a:spcBef>
              <a:spcAft>
                <a:spcPts val="600"/>
              </a:spcAft>
              <a:buFont typeface="Wingdings" pitchFamily="2" charset="2"/>
              <a:buChar char="§"/>
            </a:pPr>
            <a:r>
              <a:rPr lang="en-IN" sz="2000" dirty="0" smtClean="0"/>
              <a:t>To make </a:t>
            </a:r>
            <a:r>
              <a:rPr lang="en-IN" sz="2000" dirty="0"/>
              <a:t>recommendations for conservation, control and optimum utilisation of water </a:t>
            </a:r>
            <a:r>
              <a:rPr lang="en-IN" sz="2000" dirty="0" smtClean="0"/>
              <a:t>resources;</a:t>
            </a:r>
            <a:endParaRPr lang="en-IN" sz="2000" dirty="0"/>
          </a:p>
          <a:p>
            <a:pPr marL="790575" indent="-342900">
              <a:spcBef>
                <a:spcPts val="600"/>
              </a:spcBef>
              <a:spcAft>
                <a:spcPts val="600"/>
              </a:spcAft>
              <a:buFont typeface="Wingdings" pitchFamily="2" charset="2"/>
              <a:buChar char="§"/>
            </a:pPr>
            <a:r>
              <a:rPr lang="en-IN" sz="2000" dirty="0" smtClean="0"/>
              <a:t>To forward every approved Scheme made under this Act to the Governments interested, with such advice as required &amp;/or solicited, to undertake measures for executing the Scheme;</a:t>
            </a:r>
          </a:p>
          <a:p>
            <a:pPr marL="790575" lvl="0" indent="-342900">
              <a:spcBef>
                <a:spcPts val="600"/>
              </a:spcBef>
              <a:spcAft>
                <a:spcPts val="600"/>
              </a:spcAft>
              <a:buFont typeface="Wingdings" pitchFamily="2" charset="2"/>
              <a:buChar char="§"/>
            </a:pPr>
            <a:r>
              <a:rPr lang="en-IN" sz="2000" dirty="0" smtClean="0"/>
              <a:t>To allocate, </a:t>
            </a:r>
            <a:r>
              <a:rPr lang="en-IN" sz="2000" dirty="0"/>
              <a:t>among the Governments </a:t>
            </a:r>
            <a:r>
              <a:rPr lang="en-IN" sz="2000" dirty="0" smtClean="0"/>
              <a:t>interested, </a:t>
            </a:r>
            <a:r>
              <a:rPr lang="en-IN" sz="2000" dirty="0"/>
              <a:t>the costs of executing any </a:t>
            </a:r>
            <a:r>
              <a:rPr lang="en-IN" sz="2000" dirty="0" smtClean="0"/>
              <a:t>scheme, </a:t>
            </a:r>
            <a:r>
              <a:rPr lang="en-IN" sz="2000" dirty="0"/>
              <a:t>prepared by the River Basin </a:t>
            </a:r>
            <a:r>
              <a:rPr lang="en-IN" sz="2000" dirty="0" smtClean="0"/>
              <a:t>Authority;</a:t>
            </a:r>
            <a:endParaRPr lang="en-IN" sz="2000" dirty="0">
              <a:solidFill>
                <a:srgbClr val="2F2B20"/>
              </a:solidFill>
            </a:endParaRPr>
          </a:p>
          <a:p>
            <a:pPr marL="542925" lvl="2" algn="just"/>
            <a:endParaRPr lang="en-IN" sz="2000" dirty="0" smtClean="0"/>
          </a:p>
          <a:p>
            <a:pPr marL="542925" lvl="2" algn="just"/>
            <a:endParaRPr lang="en-IN" sz="2000" dirty="0" smtClean="0"/>
          </a:p>
        </p:txBody>
      </p:sp>
    </p:spTree>
    <p:extLst>
      <p:ext uri="{BB962C8B-B14F-4D97-AF65-F5344CB8AC3E}">
        <p14:creationId xmlns:p14="http://schemas.microsoft.com/office/powerpoint/2010/main" val="192921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6</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smtClean="0"/>
              <a:t>Governing Council : Functions</a:t>
            </a:r>
            <a:r>
              <a:rPr lang="en-IN" sz="2000" dirty="0" smtClean="0">
                <a:solidFill>
                  <a:srgbClr val="2F2B20"/>
                </a:solidFill>
              </a:rPr>
              <a:t>– </a:t>
            </a:r>
            <a:endParaRPr lang="en-IN" sz="2000" dirty="0">
              <a:solidFill>
                <a:srgbClr val="2F2B20"/>
              </a:solidFill>
            </a:endParaRPr>
          </a:p>
          <a:p>
            <a:pPr marL="790575" lvl="0" indent="-342900" algn="just">
              <a:spcBef>
                <a:spcPts val="600"/>
              </a:spcBef>
              <a:spcAft>
                <a:spcPts val="600"/>
              </a:spcAft>
              <a:buFont typeface="Wingdings" pitchFamily="2" charset="2"/>
              <a:buChar char="§"/>
            </a:pPr>
            <a:r>
              <a:rPr lang="en-IN" sz="2000" dirty="0" smtClean="0"/>
              <a:t>To review and according clearance to new water resources projects </a:t>
            </a:r>
          </a:p>
          <a:p>
            <a:pPr marL="790575" lvl="0" indent="-342900" algn="just">
              <a:spcBef>
                <a:spcPts val="600"/>
              </a:spcBef>
              <a:spcAft>
                <a:spcPts val="600"/>
              </a:spcAft>
              <a:buFont typeface="Wingdings" pitchFamily="2" charset="2"/>
              <a:buChar char="§"/>
            </a:pPr>
            <a:r>
              <a:rPr lang="en-IN" sz="2000" dirty="0" smtClean="0"/>
              <a:t>To lay down policies and to make recommendations for promoting efficient use of water;</a:t>
            </a:r>
          </a:p>
          <a:p>
            <a:pPr marL="790575" lvl="0" indent="-342900" algn="just">
              <a:spcBef>
                <a:spcPts val="600"/>
              </a:spcBef>
              <a:spcAft>
                <a:spcPts val="600"/>
              </a:spcAft>
              <a:buFont typeface="Wingdings" pitchFamily="2" charset="2"/>
              <a:buChar char="§"/>
            </a:pPr>
            <a:r>
              <a:rPr lang="en-IN" sz="2000" dirty="0" smtClean="0"/>
              <a:t>To approve the water account prepared by the Executive Board;</a:t>
            </a:r>
          </a:p>
          <a:p>
            <a:pPr marL="790575" lvl="0" indent="-342900" algn="just">
              <a:spcBef>
                <a:spcPts val="600"/>
              </a:spcBef>
              <a:spcAft>
                <a:spcPts val="600"/>
              </a:spcAft>
              <a:buFont typeface="Wingdings" pitchFamily="2" charset="2"/>
              <a:buChar char="§"/>
            </a:pPr>
            <a:r>
              <a:rPr lang="en-IN" sz="2000" dirty="0" smtClean="0"/>
              <a:t>To take steps to see that sewerage, </a:t>
            </a:r>
            <a:r>
              <a:rPr lang="en-IN" sz="2000" dirty="0" err="1" smtClean="0"/>
              <a:t>sullage</a:t>
            </a:r>
            <a:r>
              <a:rPr lang="en-IN" sz="2000" dirty="0" smtClean="0"/>
              <a:t> water and other pollutants are not discharged into rivers under its jurisdictions. </a:t>
            </a:r>
          </a:p>
          <a:p>
            <a:pPr marL="790575" lvl="0" indent="-342900" algn="just">
              <a:spcBef>
                <a:spcPts val="600"/>
              </a:spcBef>
              <a:spcAft>
                <a:spcPts val="600"/>
              </a:spcAft>
              <a:buFont typeface="Wingdings" pitchFamily="2" charset="2"/>
              <a:buChar char="§"/>
            </a:pPr>
            <a:r>
              <a:rPr lang="en-IN" sz="2000" dirty="0" smtClean="0"/>
              <a:t>Any other matter which is supplemental, incidental or consequential to any of the above functions.</a:t>
            </a:r>
          </a:p>
          <a:p>
            <a:pPr lvl="0" algn="just">
              <a:spcBef>
                <a:spcPts val="600"/>
              </a:spcBef>
              <a:spcAft>
                <a:spcPts val="600"/>
              </a:spcAft>
            </a:pPr>
            <a:r>
              <a:rPr lang="en-IN" sz="2000" b="1" dirty="0" smtClean="0">
                <a:solidFill>
                  <a:srgbClr val="FF0000"/>
                </a:solidFill>
              </a:rPr>
              <a:t>The recommendations of the river basin authority shall be final and binding on all parties.</a:t>
            </a:r>
          </a:p>
          <a:p>
            <a:pPr marL="542925" lvl="2" algn="just"/>
            <a:endParaRPr lang="en-IN" sz="2000" dirty="0" smtClean="0"/>
          </a:p>
          <a:p>
            <a:pPr marL="542925" lvl="2" algn="just"/>
            <a:endParaRPr lang="en-IN" sz="2000" dirty="0" smtClean="0"/>
          </a:p>
        </p:txBody>
      </p:sp>
    </p:spTree>
    <p:extLst>
      <p:ext uri="{BB962C8B-B14F-4D97-AF65-F5344CB8AC3E}">
        <p14:creationId xmlns:p14="http://schemas.microsoft.com/office/powerpoint/2010/main" val="2593435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7</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smtClean="0"/>
              <a:t>Executive Board: Functions</a:t>
            </a:r>
            <a:r>
              <a:rPr lang="en-IN" sz="2000" dirty="0" smtClean="0">
                <a:solidFill>
                  <a:srgbClr val="2F2B20"/>
                </a:solidFill>
              </a:rPr>
              <a:t>– </a:t>
            </a:r>
            <a:endParaRPr lang="en-IN" sz="2000" dirty="0">
              <a:solidFill>
                <a:srgbClr val="2F2B20"/>
              </a:solidFill>
            </a:endParaRPr>
          </a:p>
          <a:p>
            <a:pPr marL="790575" lvl="0" indent="-342900" algn="just">
              <a:spcBef>
                <a:spcPts val="600"/>
              </a:spcBef>
              <a:spcAft>
                <a:spcPts val="600"/>
              </a:spcAft>
              <a:buFont typeface="Wingdings" pitchFamily="2" charset="2"/>
              <a:buChar char="§"/>
            </a:pPr>
            <a:r>
              <a:rPr lang="en-IN" sz="2000" dirty="0" smtClean="0"/>
              <a:t>To formulate River Basin Master Plan(s);</a:t>
            </a:r>
          </a:p>
          <a:p>
            <a:pPr marL="790575" lvl="0" indent="-342900" algn="just">
              <a:spcBef>
                <a:spcPts val="600"/>
              </a:spcBef>
              <a:spcAft>
                <a:spcPts val="600"/>
              </a:spcAft>
              <a:buFont typeface="Wingdings" pitchFamily="2" charset="2"/>
              <a:buChar char="§"/>
            </a:pPr>
            <a:r>
              <a:rPr lang="en-IN" sz="2000" dirty="0" smtClean="0"/>
              <a:t>To prepare schemes, including multi-purpose schemes, in accordance with the River Basin Master Plan;</a:t>
            </a:r>
          </a:p>
          <a:p>
            <a:pPr marL="790575" lvl="0" indent="-342900" algn="just">
              <a:spcBef>
                <a:spcPts val="600"/>
              </a:spcBef>
              <a:spcAft>
                <a:spcPts val="600"/>
              </a:spcAft>
              <a:buFont typeface="Wingdings" pitchFamily="2" charset="2"/>
              <a:buChar char="§"/>
            </a:pPr>
            <a:r>
              <a:rPr lang="en-IN" sz="2000" dirty="0" smtClean="0"/>
              <a:t>To ensure compliance of the decisions taken in the Governing Council in respect of River Basin Master Plan.</a:t>
            </a:r>
          </a:p>
          <a:p>
            <a:pPr marL="790575" lvl="0" indent="-342900" algn="just">
              <a:spcBef>
                <a:spcPts val="600"/>
              </a:spcBef>
              <a:spcAft>
                <a:spcPts val="600"/>
              </a:spcAft>
              <a:buFont typeface="Wingdings" pitchFamily="2" charset="2"/>
              <a:buChar char="§"/>
            </a:pPr>
            <a:r>
              <a:rPr lang="en-IN" sz="2000" dirty="0" smtClean="0"/>
              <a:t>To maintain and regularly update a comprehensive water database;</a:t>
            </a:r>
          </a:p>
          <a:p>
            <a:pPr marL="790575" lvl="0" indent="-342900" algn="just">
              <a:spcBef>
                <a:spcPts val="600"/>
              </a:spcBef>
              <a:spcAft>
                <a:spcPts val="600"/>
              </a:spcAft>
              <a:buFont typeface="Wingdings" pitchFamily="2" charset="2"/>
              <a:buChar char="§"/>
            </a:pPr>
            <a:r>
              <a:rPr lang="en-IN" sz="2000" dirty="0" smtClean="0"/>
              <a:t>To conduct a comprehensive scientific survey, investigation and assessment of water resources in respect of new projects.</a:t>
            </a:r>
          </a:p>
          <a:p>
            <a:pPr marL="790575" lvl="0" indent="-342900" algn="just">
              <a:spcBef>
                <a:spcPts val="600"/>
              </a:spcBef>
              <a:spcAft>
                <a:spcPts val="600"/>
              </a:spcAft>
              <a:buFont typeface="Wingdings" pitchFamily="2" charset="2"/>
              <a:buChar char="§"/>
            </a:pPr>
            <a:r>
              <a:rPr lang="en-IN" sz="2000" dirty="0" smtClean="0"/>
              <a:t>To monitor the progress of the measures undertaken in implementing the River Basin Master Plan by the Governments interested and report to the Governing Council on the same;</a:t>
            </a:r>
          </a:p>
          <a:p>
            <a:pPr marL="542925" lvl="2" algn="just"/>
            <a:endParaRPr lang="en-IN" sz="2000" dirty="0" smtClean="0"/>
          </a:p>
          <a:p>
            <a:pPr marL="542925" lvl="2" algn="just"/>
            <a:endParaRPr lang="en-IN" sz="2000" dirty="0" smtClean="0"/>
          </a:p>
        </p:txBody>
      </p:sp>
    </p:spTree>
    <p:extLst>
      <p:ext uri="{BB962C8B-B14F-4D97-AF65-F5344CB8AC3E}">
        <p14:creationId xmlns:p14="http://schemas.microsoft.com/office/powerpoint/2010/main" val="219923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8</a:t>
            </a:r>
            <a:endParaRPr lang="en-IN" sz="28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smtClean="0"/>
              <a:t>Executive Board: </a:t>
            </a:r>
            <a:r>
              <a:rPr lang="en-US" sz="2000" b="1" dirty="0"/>
              <a:t>powers </a:t>
            </a:r>
            <a:r>
              <a:rPr lang="en-US" sz="2000" b="1" dirty="0" smtClean="0"/>
              <a:t> </a:t>
            </a:r>
            <a:r>
              <a:rPr lang="en-US" sz="2000" b="1" dirty="0"/>
              <a:t>for efficient discharge of </a:t>
            </a:r>
            <a:r>
              <a:rPr lang="en-US" sz="2000" b="1" dirty="0" smtClean="0"/>
              <a:t>functions ..2</a:t>
            </a:r>
            <a:r>
              <a:rPr lang="en-IN" sz="2000" dirty="0" smtClean="0">
                <a:solidFill>
                  <a:srgbClr val="2F2B20"/>
                </a:solidFill>
              </a:rPr>
              <a:t> </a:t>
            </a:r>
            <a:endParaRPr lang="en-IN" sz="2000" dirty="0">
              <a:solidFill>
                <a:srgbClr val="2F2B20"/>
              </a:solidFill>
            </a:endParaRPr>
          </a:p>
          <a:p>
            <a:pPr marL="790575" indent="-342900" algn="just">
              <a:spcBef>
                <a:spcPts val="600"/>
              </a:spcBef>
              <a:spcAft>
                <a:spcPts val="600"/>
              </a:spcAft>
              <a:buFont typeface="Wingdings" pitchFamily="2" charset="2"/>
              <a:buChar char="§"/>
            </a:pPr>
            <a:r>
              <a:rPr lang="en-IN" sz="2000" dirty="0"/>
              <a:t>Acquire, hold and dispose of property, both movable and immovable</a:t>
            </a:r>
            <a:endParaRPr lang="en-US" sz="2000" dirty="0"/>
          </a:p>
          <a:p>
            <a:pPr marL="790575" indent="-342900" algn="just">
              <a:spcBef>
                <a:spcPts val="600"/>
              </a:spcBef>
              <a:spcAft>
                <a:spcPts val="600"/>
              </a:spcAft>
              <a:buFont typeface="Wingdings" pitchFamily="2" charset="2"/>
              <a:buChar char="§"/>
            </a:pPr>
            <a:r>
              <a:rPr lang="en-IN" sz="2000" dirty="0" smtClean="0"/>
              <a:t>Undertake </a:t>
            </a:r>
            <a:r>
              <a:rPr lang="en-IN" sz="2000" dirty="0"/>
              <a:t>or cause to undertake such investigation or surveys or other measures for development, management and regulation of water resources.</a:t>
            </a:r>
            <a:endParaRPr lang="en-US" sz="2000" dirty="0"/>
          </a:p>
          <a:p>
            <a:pPr marL="790575" indent="-342900" algn="just">
              <a:spcBef>
                <a:spcPts val="600"/>
              </a:spcBef>
              <a:spcAft>
                <a:spcPts val="600"/>
              </a:spcAft>
              <a:buFont typeface="Wingdings" pitchFamily="2" charset="2"/>
              <a:buChar char="§"/>
            </a:pPr>
            <a:r>
              <a:rPr lang="en-IN" sz="2000" dirty="0" smtClean="0"/>
              <a:t>Inspect </a:t>
            </a:r>
            <a:r>
              <a:rPr lang="en-IN" sz="2000" dirty="0"/>
              <a:t>or cause to be inspected any works undertake by any Government interested concerning regulation or development of inter- state river basin.</a:t>
            </a:r>
            <a:endParaRPr lang="en-US" sz="2000" dirty="0"/>
          </a:p>
          <a:p>
            <a:pPr marL="790575" indent="-342900" algn="just">
              <a:spcBef>
                <a:spcPts val="600"/>
              </a:spcBef>
              <a:spcAft>
                <a:spcPts val="600"/>
              </a:spcAft>
              <a:buFont typeface="Wingdings" pitchFamily="2" charset="2"/>
              <a:buChar char="§"/>
            </a:pPr>
            <a:r>
              <a:rPr lang="en-IN" sz="2000" dirty="0" smtClean="0"/>
              <a:t>Conduct </a:t>
            </a:r>
            <a:r>
              <a:rPr lang="en-IN" sz="2000" dirty="0"/>
              <a:t>and Co-ordination or cause to conduct and co-ordination research on various aspects of conservation, regulation or utilization of the water resources</a:t>
            </a:r>
            <a:r>
              <a:rPr lang="en-IN" sz="2000" dirty="0" smtClean="0"/>
              <a:t>.</a:t>
            </a:r>
          </a:p>
          <a:p>
            <a:pPr marL="3533775" lvl="6" indent="-342900" algn="just">
              <a:spcBef>
                <a:spcPts val="600"/>
              </a:spcBef>
              <a:spcAft>
                <a:spcPts val="600"/>
              </a:spcAft>
              <a:buFont typeface="Wingdings" pitchFamily="2" charset="2"/>
              <a:buChar char="§"/>
            </a:pPr>
            <a:endParaRPr lang="en-IN" sz="2000" dirty="0"/>
          </a:p>
          <a:p>
            <a:pPr marL="3190875" lvl="6" algn="just">
              <a:spcBef>
                <a:spcPts val="600"/>
              </a:spcBef>
              <a:spcAft>
                <a:spcPts val="600"/>
              </a:spcAft>
            </a:pPr>
            <a:r>
              <a:rPr lang="en-IN" sz="2000" dirty="0" smtClean="0"/>
              <a:t>				</a:t>
            </a:r>
            <a:r>
              <a:rPr lang="en-IN" sz="2000" dirty="0" err="1" smtClean="0"/>
              <a:t>Contd</a:t>
            </a:r>
            <a:r>
              <a:rPr lang="en-IN" sz="2000" dirty="0" smtClean="0"/>
              <a:t>…..</a:t>
            </a:r>
            <a:endParaRPr lang="en-US" sz="2000" dirty="0"/>
          </a:p>
          <a:p>
            <a:pPr marL="542925" lvl="2" algn="just"/>
            <a:endParaRPr lang="en-IN" sz="2000" dirty="0" smtClean="0"/>
          </a:p>
        </p:txBody>
      </p:sp>
    </p:spTree>
    <p:extLst>
      <p:ext uri="{BB962C8B-B14F-4D97-AF65-F5344CB8AC3E}">
        <p14:creationId xmlns:p14="http://schemas.microsoft.com/office/powerpoint/2010/main" val="1261791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9</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smtClean="0"/>
              <a:t>Executive Board: </a:t>
            </a:r>
            <a:r>
              <a:rPr lang="en-US" sz="2000" b="1" dirty="0"/>
              <a:t>powers </a:t>
            </a:r>
            <a:r>
              <a:rPr lang="en-US" sz="2000" b="1" dirty="0" smtClean="0"/>
              <a:t> </a:t>
            </a:r>
            <a:r>
              <a:rPr lang="en-US" sz="2000" b="1" dirty="0"/>
              <a:t>for efficient discharge of </a:t>
            </a:r>
            <a:r>
              <a:rPr lang="en-US" sz="2000" b="1" dirty="0" smtClean="0"/>
              <a:t>functions …3</a:t>
            </a:r>
            <a:r>
              <a:rPr lang="en-IN" sz="2000" dirty="0" smtClean="0">
                <a:solidFill>
                  <a:srgbClr val="2F2B20"/>
                </a:solidFill>
              </a:rPr>
              <a:t> </a:t>
            </a:r>
            <a:endParaRPr lang="en-IN" sz="2000" dirty="0">
              <a:solidFill>
                <a:srgbClr val="2F2B20"/>
              </a:solidFill>
            </a:endParaRPr>
          </a:p>
          <a:p>
            <a:pPr marL="790575" indent="-342900" algn="just">
              <a:spcBef>
                <a:spcPts val="600"/>
              </a:spcBef>
              <a:spcAft>
                <a:spcPts val="600"/>
              </a:spcAft>
              <a:buFont typeface="Wingdings" pitchFamily="2" charset="2"/>
              <a:buChar char="§"/>
            </a:pPr>
            <a:r>
              <a:rPr lang="en-IN" sz="2000" dirty="0"/>
              <a:t>Collect or cause to be collected such topographical, geological, meteorological, hydrological, sub soil water data, land use and soil related Data.</a:t>
            </a:r>
            <a:endParaRPr lang="en-US" sz="2000" dirty="0"/>
          </a:p>
          <a:p>
            <a:pPr marL="790575" indent="-342900" algn="just">
              <a:spcBef>
                <a:spcPts val="600"/>
              </a:spcBef>
              <a:spcAft>
                <a:spcPts val="600"/>
              </a:spcAft>
              <a:buFont typeface="Wingdings" pitchFamily="2" charset="2"/>
              <a:buChar char="§"/>
            </a:pPr>
            <a:r>
              <a:rPr lang="en-IN" sz="2000" dirty="0"/>
              <a:t>Publish or cause to be published statistics or other information relating to various aspects of regulation and development of inter-state river basin.</a:t>
            </a:r>
            <a:endParaRPr lang="en-US" sz="2000" dirty="0"/>
          </a:p>
          <a:p>
            <a:pPr marL="790575" indent="-342900" algn="just">
              <a:spcBef>
                <a:spcPts val="600"/>
              </a:spcBef>
              <a:spcAft>
                <a:spcPts val="600"/>
              </a:spcAft>
              <a:buFont typeface="Wingdings" pitchFamily="2" charset="2"/>
              <a:buChar char="§"/>
            </a:pPr>
            <a:r>
              <a:rPr lang="en-IN" sz="2000" dirty="0"/>
              <a:t>CWC would provide technical support in the matter of preparation of River Basin Master </a:t>
            </a:r>
            <a:r>
              <a:rPr lang="en-IN" sz="2000" dirty="0" smtClean="0"/>
              <a:t>Plan</a:t>
            </a:r>
          </a:p>
          <a:p>
            <a:pPr marL="790575" indent="-342900" algn="just">
              <a:spcBef>
                <a:spcPts val="600"/>
              </a:spcBef>
              <a:spcAft>
                <a:spcPts val="600"/>
              </a:spcAft>
              <a:buFont typeface="Wingdings" pitchFamily="2" charset="2"/>
              <a:buChar char="§"/>
            </a:pPr>
            <a:endParaRPr lang="en-IN" sz="2000" dirty="0" smtClean="0"/>
          </a:p>
          <a:p>
            <a:pPr marL="447675" algn="just">
              <a:spcBef>
                <a:spcPts val="600"/>
              </a:spcBef>
              <a:spcAft>
                <a:spcPts val="600"/>
              </a:spcAft>
            </a:pPr>
            <a:endParaRPr lang="en-IN" sz="2000" dirty="0"/>
          </a:p>
          <a:p>
            <a:pPr marL="3533775" lvl="6" indent="-342900" algn="just">
              <a:spcBef>
                <a:spcPts val="600"/>
              </a:spcBef>
              <a:spcAft>
                <a:spcPts val="600"/>
              </a:spcAft>
              <a:buFont typeface="Wingdings" pitchFamily="2" charset="2"/>
              <a:buChar char="§"/>
            </a:pPr>
            <a:endParaRPr lang="en-IN" sz="2000" dirty="0"/>
          </a:p>
          <a:p>
            <a:pPr marL="3190875" lvl="6" algn="just">
              <a:spcBef>
                <a:spcPts val="600"/>
              </a:spcBef>
              <a:spcAft>
                <a:spcPts val="600"/>
              </a:spcAft>
            </a:pPr>
            <a:r>
              <a:rPr lang="en-IN" sz="2000" dirty="0"/>
              <a:t>				</a:t>
            </a:r>
            <a:r>
              <a:rPr lang="en-IN" sz="2000" dirty="0" err="1"/>
              <a:t>Contd</a:t>
            </a:r>
            <a:r>
              <a:rPr lang="en-IN" sz="2000" dirty="0"/>
              <a:t>…..</a:t>
            </a:r>
            <a:endParaRPr lang="en-US" sz="2000" dirty="0"/>
          </a:p>
          <a:p>
            <a:pPr marL="447675" algn="just">
              <a:spcBef>
                <a:spcPts val="600"/>
              </a:spcBef>
              <a:spcAft>
                <a:spcPts val="600"/>
              </a:spcAft>
            </a:pPr>
            <a:endParaRPr lang="en-IN" sz="2000" dirty="0"/>
          </a:p>
          <a:p>
            <a:pPr marL="542925" lvl="2" algn="just"/>
            <a:endParaRPr lang="en-IN" sz="2000" dirty="0" smtClean="0"/>
          </a:p>
        </p:txBody>
      </p:sp>
    </p:spTree>
    <p:extLst>
      <p:ext uri="{BB962C8B-B14F-4D97-AF65-F5344CB8AC3E}">
        <p14:creationId xmlns:p14="http://schemas.microsoft.com/office/powerpoint/2010/main" val="1849981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a:t>
            </a:r>
            <a:r>
              <a:rPr lang="en-IN" sz="2800" b="1" dirty="0" smtClean="0"/>
              <a:t>10</a:t>
            </a:r>
            <a:endParaRPr lang="en-IN" sz="3600" b="1" dirty="0"/>
          </a:p>
        </p:txBody>
      </p:sp>
      <p:sp>
        <p:nvSpPr>
          <p:cNvPr id="4" name="TextBox 3"/>
          <p:cNvSpPr txBox="1"/>
          <p:nvPr/>
        </p:nvSpPr>
        <p:spPr>
          <a:xfrm>
            <a:off x="539552" y="1196752"/>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buFont typeface="Arial" pitchFamily="34" charset="0"/>
              <a:buChar char="•"/>
            </a:pPr>
            <a:r>
              <a:rPr lang="en-IN" sz="2000" b="1" dirty="0"/>
              <a:t>DISPUTE RESOLUTION </a:t>
            </a:r>
            <a:endParaRPr lang="en-IN" sz="2000" b="1" dirty="0" smtClean="0"/>
          </a:p>
          <a:p>
            <a:pPr marL="85725" lvl="1" algn="just"/>
            <a:endParaRPr lang="en-IN" sz="2000" dirty="0" smtClean="0"/>
          </a:p>
          <a:p>
            <a:pPr marL="885825" lvl="2" indent="-342900" algn="just">
              <a:buFont typeface="Wingdings" pitchFamily="2" charset="2"/>
              <a:buChar char="§"/>
            </a:pPr>
            <a:r>
              <a:rPr lang="en-IN" sz="2000" dirty="0" smtClean="0"/>
              <a:t>Persuasion</a:t>
            </a:r>
            <a:r>
              <a:rPr lang="en-IN" sz="2000" dirty="0"/>
              <a:t>, Conciliation and Mediation </a:t>
            </a:r>
            <a:r>
              <a:rPr lang="en-IN" sz="2000" dirty="0" smtClean="0"/>
              <a:t>would be the first step towards dispute resolution arising out of recommendations of the River Basin Authority</a:t>
            </a:r>
          </a:p>
          <a:p>
            <a:pPr marL="428625" lvl="1" indent="-342900" algn="just">
              <a:buFont typeface="Wingdings" pitchFamily="2" charset="2"/>
              <a:buChar char="§"/>
            </a:pPr>
            <a:endParaRPr lang="en-IN" sz="2000" dirty="0" smtClean="0"/>
          </a:p>
          <a:p>
            <a:pPr marL="885825" lvl="2" indent="-342900" algn="just">
              <a:buFont typeface="Wingdings" pitchFamily="2" charset="2"/>
              <a:buChar char="§"/>
            </a:pPr>
            <a:r>
              <a:rPr lang="en-IN" sz="2000" dirty="0" smtClean="0"/>
              <a:t>In case the above mentioned mode fails, reference </a:t>
            </a:r>
            <a:r>
              <a:rPr lang="en-IN" sz="2000" dirty="0"/>
              <a:t>under Inter State River Water Disputes Act, </a:t>
            </a:r>
            <a:r>
              <a:rPr lang="en-IN" sz="2000" dirty="0" smtClean="0"/>
              <a:t>1956 can be made by the aggrieved State/States</a:t>
            </a:r>
          </a:p>
          <a:p>
            <a:pPr marL="542925" lvl="2" algn="just"/>
            <a:endParaRPr lang="en-IN" sz="2000" dirty="0" smtClean="0"/>
          </a:p>
          <a:p>
            <a:pPr marL="542925" lvl="2" algn="just"/>
            <a:endParaRPr lang="en-IN" sz="2000" dirty="0"/>
          </a:p>
          <a:p>
            <a:pPr marL="542925" lvl="2" algn="just"/>
            <a:endParaRPr lang="en-IN" sz="2000" dirty="0" smtClean="0"/>
          </a:p>
          <a:p>
            <a:pPr marL="542925" lvl="2" algn="just"/>
            <a:endParaRPr lang="en-IN" sz="2000" dirty="0"/>
          </a:p>
          <a:p>
            <a:pPr marL="542925" lvl="2" algn="just"/>
            <a:endParaRPr lang="en-IN" sz="2000" dirty="0" smtClean="0"/>
          </a:p>
          <a:p>
            <a:pPr marL="542925" lvl="2" algn="just"/>
            <a:endParaRPr lang="en-IN" sz="2000" dirty="0"/>
          </a:p>
          <a:p>
            <a:pPr marL="542925" lvl="2" algn="r"/>
            <a:r>
              <a:rPr lang="en-IN" sz="2000" dirty="0" err="1" smtClean="0"/>
              <a:t>Contd</a:t>
            </a:r>
            <a:r>
              <a:rPr lang="en-IN" sz="2000" dirty="0" smtClean="0"/>
              <a:t> ….</a:t>
            </a:r>
          </a:p>
        </p:txBody>
      </p:sp>
    </p:spTree>
    <p:extLst>
      <p:ext uri="{BB962C8B-B14F-4D97-AF65-F5344CB8AC3E}">
        <p14:creationId xmlns:p14="http://schemas.microsoft.com/office/powerpoint/2010/main" val="1077652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64896" cy="648072"/>
          </a:xfrm>
          <a:ln w="31750">
            <a:solidFill>
              <a:srgbClr val="FFCCFF"/>
            </a:solidFill>
          </a:ln>
        </p:spPr>
        <p:txBody>
          <a:bodyPr anchor="t" anchorCtr="0">
            <a:normAutofit/>
          </a:bodyPr>
          <a:lstStyle/>
          <a:p>
            <a:r>
              <a:rPr lang="en-IN" sz="3600" b="1" dirty="0" smtClean="0"/>
              <a:t>The draft River Basin Management Act.. </a:t>
            </a:r>
            <a:r>
              <a:rPr lang="en-IN" sz="2800" b="1" dirty="0" smtClean="0"/>
              <a:t>11</a:t>
            </a:r>
            <a:endParaRPr lang="en-IN" sz="3600" b="1" dirty="0"/>
          </a:p>
        </p:txBody>
      </p:sp>
      <p:sp>
        <p:nvSpPr>
          <p:cNvPr id="4" name="TextBox 3"/>
          <p:cNvSpPr txBox="1"/>
          <p:nvPr/>
        </p:nvSpPr>
        <p:spPr>
          <a:xfrm>
            <a:off x="611560" y="1091624"/>
            <a:ext cx="7776864" cy="5256584"/>
          </a:xfrm>
          <a:prstGeom prst="rect">
            <a:avLst/>
          </a:prstGeom>
          <a:ln w="28575">
            <a:solidFill>
              <a:srgbClr val="00B0F0"/>
            </a:solidFill>
          </a:ln>
        </p:spPr>
        <p:txBody>
          <a:bodyPr vert="horz" wrap="square" lIns="91440" tIns="45720" rIns="91440" bIns="45720" rtlCol="0" anchor="t" anchorCtr="0">
            <a:noAutofit/>
          </a:bodyPr>
          <a:lstStyle/>
          <a:p>
            <a:pPr marL="428625" lvl="1" indent="-342900" algn="just">
              <a:spcBef>
                <a:spcPts val="300"/>
              </a:spcBef>
              <a:spcAft>
                <a:spcPts val="300"/>
              </a:spcAft>
              <a:buFont typeface="Arial" pitchFamily="34" charset="0"/>
              <a:buChar char="•"/>
            </a:pPr>
            <a:r>
              <a:rPr lang="en-IN" sz="2000" b="1" dirty="0"/>
              <a:t>FUNDS, ACCOUNTS AND OTHER MATTERS</a:t>
            </a:r>
            <a:endParaRPr lang="en-IN" sz="2000" dirty="0" smtClean="0"/>
          </a:p>
          <a:p>
            <a:pPr marL="885825" lvl="2" indent="-342900" algn="just">
              <a:spcBef>
                <a:spcPts val="300"/>
              </a:spcBef>
              <a:spcAft>
                <a:spcPts val="300"/>
              </a:spcAft>
              <a:buFont typeface="Wingdings" pitchFamily="2" charset="2"/>
              <a:buChar char="§"/>
            </a:pPr>
            <a:r>
              <a:rPr lang="en-IN" sz="2000" dirty="0" smtClean="0"/>
              <a:t>Funding to </a:t>
            </a:r>
            <a:r>
              <a:rPr lang="en-IN" sz="2000" dirty="0"/>
              <a:t>River Basin Authority by the Central Government or </a:t>
            </a:r>
            <a:r>
              <a:rPr lang="en-IN" sz="2000" dirty="0" smtClean="0"/>
              <a:t>the ‘interested’ </a:t>
            </a:r>
            <a:r>
              <a:rPr lang="en-IN" sz="2000" dirty="0"/>
              <a:t>State Governments </a:t>
            </a:r>
            <a:endParaRPr lang="en-IN" sz="2000" dirty="0" smtClean="0"/>
          </a:p>
          <a:p>
            <a:pPr marL="885825" lvl="2" indent="-342900" algn="just">
              <a:spcBef>
                <a:spcPts val="300"/>
              </a:spcBef>
              <a:spcAft>
                <a:spcPts val="300"/>
              </a:spcAft>
              <a:buFont typeface="Wingdings" pitchFamily="2" charset="2"/>
              <a:buChar char="§"/>
            </a:pPr>
            <a:r>
              <a:rPr lang="en-IN" sz="2000" dirty="0" smtClean="0"/>
              <a:t>Annual Report of each River Basin Authority to </a:t>
            </a:r>
            <a:r>
              <a:rPr lang="en-IN" sz="2000" dirty="0"/>
              <a:t>be laid before both Houses of </a:t>
            </a:r>
            <a:r>
              <a:rPr lang="en-IN" sz="2000" dirty="0" smtClean="0"/>
              <a:t>Parliament</a:t>
            </a:r>
          </a:p>
          <a:p>
            <a:pPr marL="885825" lvl="2" indent="-342900" algn="just">
              <a:spcBef>
                <a:spcPts val="300"/>
              </a:spcBef>
              <a:spcAft>
                <a:spcPts val="300"/>
              </a:spcAft>
              <a:buFont typeface="Wingdings" pitchFamily="2" charset="2"/>
              <a:buChar char="§"/>
            </a:pPr>
            <a:r>
              <a:rPr lang="en-IN" sz="2000" dirty="0"/>
              <a:t>The provision of this Act or the River Basin Master Plan </a:t>
            </a:r>
            <a:r>
              <a:rPr lang="en-IN" sz="2000" dirty="0" smtClean="0"/>
              <a:t>will have </a:t>
            </a:r>
            <a:r>
              <a:rPr lang="en-IN" sz="2000" dirty="0"/>
              <a:t>overriding </a:t>
            </a:r>
            <a:r>
              <a:rPr lang="en-IN" sz="2000" dirty="0" smtClean="0"/>
              <a:t>effect on anything inconsistent, contained </a:t>
            </a:r>
            <a:r>
              <a:rPr lang="en-IN" sz="2000" dirty="0"/>
              <a:t>in any other </a:t>
            </a:r>
            <a:r>
              <a:rPr lang="en-IN" sz="2000" dirty="0" smtClean="0"/>
              <a:t>law. </a:t>
            </a:r>
          </a:p>
          <a:p>
            <a:pPr marL="885825" lvl="2" indent="-342900" algn="just">
              <a:spcBef>
                <a:spcPts val="300"/>
              </a:spcBef>
              <a:spcAft>
                <a:spcPts val="300"/>
              </a:spcAft>
              <a:buFont typeface="Wingdings" pitchFamily="2" charset="2"/>
              <a:buChar char="§"/>
            </a:pPr>
            <a:r>
              <a:rPr lang="en-IN" sz="2000" dirty="0" smtClean="0"/>
              <a:t>The </a:t>
            </a:r>
            <a:r>
              <a:rPr lang="en-IN" sz="2000" dirty="0"/>
              <a:t>Central Government may give such directions as it may consider necessary to the Governments interested for the effective implementation of the provisions of this Act</a:t>
            </a:r>
            <a:r>
              <a:rPr lang="en-IN" sz="2000" dirty="0" smtClean="0"/>
              <a:t>.</a:t>
            </a:r>
          </a:p>
          <a:p>
            <a:pPr marL="885825" lvl="2" indent="-342900" algn="just">
              <a:spcBef>
                <a:spcPts val="300"/>
              </a:spcBef>
              <a:spcAft>
                <a:spcPts val="300"/>
              </a:spcAft>
              <a:buFont typeface="Wingdings" pitchFamily="2" charset="2"/>
              <a:buChar char="§"/>
            </a:pPr>
            <a:r>
              <a:rPr lang="en-IN" sz="2000" dirty="0"/>
              <a:t>The Central Government may, after due appropriation made by Parliament by law in this behalf, pay to the River Basin Authority in each financial year such sums as the Central Government may consider necessary for the performance of the functions of the River Basin Authority under this Act.</a:t>
            </a:r>
            <a:endParaRPr lang="en-IN" sz="2000" dirty="0" smtClean="0"/>
          </a:p>
        </p:txBody>
      </p:sp>
    </p:spTree>
    <p:extLst>
      <p:ext uri="{BB962C8B-B14F-4D97-AF65-F5344CB8AC3E}">
        <p14:creationId xmlns:p14="http://schemas.microsoft.com/office/powerpoint/2010/main" val="1107390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Inter State River Basins suggested to be brought in, in the 1</a:t>
            </a:r>
            <a:r>
              <a:rPr lang="en-US" sz="4000" baseline="30000" dirty="0" smtClean="0"/>
              <a:t>st</a:t>
            </a:r>
            <a:r>
              <a:rPr lang="en-US" sz="4000" dirty="0" smtClean="0"/>
              <a:t> Phase of RBA</a:t>
            </a:r>
            <a:endParaRPr lang="en-US" sz="4000" dirty="0"/>
          </a:p>
        </p:txBody>
      </p:sp>
      <p:sp>
        <p:nvSpPr>
          <p:cNvPr id="3" name="Content Placeholder 2"/>
          <p:cNvSpPr>
            <a:spLocks noGrp="1"/>
          </p:cNvSpPr>
          <p:nvPr>
            <p:ph sz="half" idx="1"/>
          </p:nvPr>
        </p:nvSpPr>
        <p:spPr>
          <a:xfrm>
            <a:off x="457200" y="1981200"/>
            <a:ext cx="3810000" cy="4525963"/>
          </a:xfrm>
        </p:spPr>
        <p:txBody>
          <a:bodyPr>
            <a:normAutofit lnSpcReduction="10000"/>
          </a:bodyPr>
          <a:lstStyle/>
          <a:p>
            <a:pPr lvl="0"/>
            <a:r>
              <a:rPr lang="en-IN" dirty="0" err="1" smtClean="0"/>
              <a:t>Brahamani-Baitarini</a:t>
            </a:r>
            <a:r>
              <a:rPr lang="en-IN" dirty="0" smtClean="0"/>
              <a:t> basin</a:t>
            </a:r>
            <a:endParaRPr lang="en-US" dirty="0" smtClean="0"/>
          </a:p>
          <a:p>
            <a:pPr lvl="0"/>
            <a:r>
              <a:rPr lang="en-IN" dirty="0" smtClean="0"/>
              <a:t>Cauvery basin,</a:t>
            </a:r>
            <a:endParaRPr lang="en-US" dirty="0" smtClean="0"/>
          </a:p>
          <a:p>
            <a:pPr lvl="0"/>
            <a:r>
              <a:rPr lang="en-IN" dirty="0" err="1" smtClean="0"/>
              <a:t>Ganga</a:t>
            </a:r>
            <a:r>
              <a:rPr lang="en-IN" dirty="0" smtClean="0"/>
              <a:t> basin </a:t>
            </a:r>
            <a:endParaRPr lang="en-US" dirty="0" smtClean="0"/>
          </a:p>
          <a:p>
            <a:pPr lvl="0"/>
            <a:r>
              <a:rPr lang="en-IN" dirty="0" smtClean="0"/>
              <a:t>Godavari basin, </a:t>
            </a:r>
            <a:endParaRPr lang="en-US" dirty="0" smtClean="0"/>
          </a:p>
          <a:p>
            <a:pPr lvl="0"/>
            <a:r>
              <a:rPr lang="en-IN" dirty="0" smtClean="0"/>
              <a:t>Indus basin, </a:t>
            </a:r>
            <a:endParaRPr lang="en-US" dirty="0" smtClean="0"/>
          </a:p>
          <a:p>
            <a:pPr lvl="0"/>
            <a:r>
              <a:rPr lang="en-IN" dirty="0" smtClean="0"/>
              <a:t>Krishna basin</a:t>
            </a:r>
            <a:endParaRPr lang="en-US" dirty="0" smtClean="0"/>
          </a:p>
          <a:p>
            <a:pPr lvl="0"/>
            <a:r>
              <a:rPr lang="en-IN" dirty="0" smtClean="0"/>
              <a:t>Mahanadi basin,</a:t>
            </a:r>
            <a:endParaRPr lang="en-US" dirty="0" smtClean="0"/>
          </a:p>
          <a:p>
            <a:pPr lvl="0"/>
            <a:r>
              <a:rPr lang="en-IN" dirty="0" err="1" smtClean="0"/>
              <a:t>Mahi</a:t>
            </a:r>
            <a:r>
              <a:rPr lang="en-IN" dirty="0" smtClean="0"/>
              <a:t> basin</a:t>
            </a:r>
            <a:endParaRPr lang="en-US" dirty="0" smtClean="0"/>
          </a:p>
          <a:p>
            <a:pPr lvl="0"/>
            <a:r>
              <a:rPr lang="en-IN" dirty="0" smtClean="0"/>
              <a:t>Narmada basin,</a:t>
            </a:r>
            <a:endParaRPr lang="en-US" dirty="0" smtClean="0"/>
          </a:p>
          <a:p>
            <a:pPr lvl="0"/>
            <a:r>
              <a:rPr lang="en-IN" dirty="0" err="1" smtClean="0"/>
              <a:t>Pennar</a:t>
            </a:r>
            <a:r>
              <a:rPr lang="en-IN" dirty="0" smtClean="0"/>
              <a:t> basin</a:t>
            </a:r>
            <a:endParaRPr lang="en-US" dirty="0" smtClean="0"/>
          </a:p>
          <a:p>
            <a:pPr lvl="0"/>
            <a:r>
              <a:rPr lang="en-IN" dirty="0" err="1" smtClean="0"/>
              <a:t>Subarnreakha</a:t>
            </a:r>
            <a:r>
              <a:rPr lang="en-IN" dirty="0" smtClean="0"/>
              <a:t> basin</a:t>
            </a:r>
            <a:endParaRPr lang="en-US" dirty="0" smtClean="0"/>
          </a:p>
          <a:p>
            <a:pPr lvl="0"/>
            <a:r>
              <a:rPr lang="en-IN" dirty="0" err="1" smtClean="0"/>
              <a:t>Tapi</a:t>
            </a:r>
            <a:r>
              <a:rPr lang="en-IN" dirty="0" smtClean="0"/>
              <a:t> basin</a:t>
            </a:r>
            <a:endParaRPr lang="en-US" dirty="0"/>
          </a:p>
        </p:txBody>
      </p:sp>
      <p:pic>
        <p:nvPicPr>
          <p:cNvPr id="5" name="Picture 2" descr="~AUT0010"/>
          <p:cNvPicPr>
            <a:picLocks noGrp="1" noChangeAspect="1" noChangeArrowheads="1"/>
          </p:cNvPicPr>
          <p:nvPr>
            <p:ph sz="half" idx="2"/>
          </p:nvPr>
        </p:nvPicPr>
        <p:blipFill>
          <a:blip r:embed="rId2" cstate="print"/>
          <a:stretch>
            <a:fillRect/>
          </a:stretch>
        </p:blipFill>
        <p:spPr bwMode="auto">
          <a:xfrm>
            <a:off x="4656303" y="1825625"/>
            <a:ext cx="3831894" cy="435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Elements of River Basin Master Plans </a:t>
            </a:r>
            <a:br>
              <a:rPr lang="en-US" dirty="0" smtClean="0"/>
            </a:br>
            <a:r>
              <a:rPr lang="en-US" i="1" dirty="0" smtClean="0"/>
              <a:t>(to be evolved by RBOs, after their launch)</a:t>
            </a:r>
            <a:endParaRPr lang="en-US" i="1" dirty="0"/>
          </a:p>
        </p:txBody>
      </p:sp>
      <p:sp>
        <p:nvSpPr>
          <p:cNvPr id="6" name="Content Placeholder 5"/>
          <p:cNvSpPr>
            <a:spLocks noGrp="1"/>
          </p:cNvSpPr>
          <p:nvPr>
            <p:ph idx="1"/>
          </p:nvPr>
        </p:nvSpPr>
        <p:spPr/>
        <p:txBody>
          <a:bodyPr>
            <a:normAutofit fontScale="85000" lnSpcReduction="20000"/>
          </a:bodyPr>
          <a:lstStyle/>
          <a:p>
            <a:r>
              <a:rPr lang="en-IN" dirty="0" smtClean="0"/>
              <a:t>Basin Features, hydrology and yield (both SW and GW) including data collection aspects, </a:t>
            </a:r>
          </a:p>
          <a:p>
            <a:r>
              <a:rPr lang="en-IN" dirty="0" smtClean="0"/>
              <a:t>potential storage and diversion sites, existing and ongoing schemes for irrigation, hydroelectric power generation, water supply, flood control and Drainage, water treatment plants, Quality and quantity of hot spots etc</a:t>
            </a:r>
          </a:p>
          <a:p>
            <a:r>
              <a:rPr lang="en-IN" dirty="0" smtClean="0"/>
              <a:t>inventory of existing water uses in the basin, temporal and spatial distribution of the uses, source wise and area wise</a:t>
            </a:r>
          </a:p>
          <a:p>
            <a:r>
              <a:rPr lang="en-IN" dirty="0" smtClean="0"/>
              <a:t>water account comprising of qualitative as well as quantitative availability and utilisation (consumptive and non-consumptive)</a:t>
            </a:r>
          </a:p>
          <a:p>
            <a:r>
              <a:rPr lang="en-IN" dirty="0" smtClean="0"/>
              <a:t>Development needs, </a:t>
            </a:r>
          </a:p>
          <a:p>
            <a:r>
              <a:rPr lang="en-IN" dirty="0" smtClean="0"/>
              <a:t>Accounting for needs for aquatic ecosystem in rivers, reservoirs and lakes; making specific allocation of ecosystem needs, water and soil conservation, prevention and control of sedimentation</a:t>
            </a:r>
          </a:p>
          <a:p>
            <a:r>
              <a:rPr lang="en-IN" dirty="0" smtClean="0"/>
              <a:t>development scenarios including possibility of integrating various uses of water, integrating various reservoir systems, conjunctive use of surface and ground water, integrating ecological needs  and incorporation of inter-State/international agreements and tribunal awards</a:t>
            </a:r>
          </a:p>
          <a:p>
            <a:r>
              <a:rPr lang="en-IN" u="sng" dirty="0" smtClean="0">
                <a:solidFill>
                  <a:srgbClr val="FF0000"/>
                </a:solidFill>
              </a:rPr>
              <a:t>River Basin Master Plan would be a dynamic document moving with times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to Why the proposed RBM Act?</a:t>
            </a:r>
            <a:br>
              <a:rPr lang="en-US" dirty="0" smtClean="0"/>
            </a:br>
            <a:r>
              <a:rPr lang="en-US" dirty="0" smtClean="0"/>
              <a:t>A recapitulation…</a:t>
            </a:r>
            <a:endParaRPr lang="en-US" dirty="0"/>
          </a:p>
        </p:txBody>
      </p:sp>
      <p:sp>
        <p:nvSpPr>
          <p:cNvPr id="3" name="Content Placeholder 2"/>
          <p:cNvSpPr>
            <a:spLocks noGrp="1"/>
          </p:cNvSpPr>
          <p:nvPr>
            <p:ph idx="1"/>
          </p:nvPr>
        </p:nvSpPr>
        <p:spPr/>
        <p:txBody>
          <a:bodyPr>
            <a:normAutofit/>
          </a:bodyPr>
          <a:lstStyle/>
          <a:p>
            <a:r>
              <a:rPr lang="en-US" dirty="0" smtClean="0"/>
              <a:t>The legal framework for constituting an Inter-State River Basin Organization is contained within the Constitution of India itself</a:t>
            </a:r>
            <a:r>
              <a:rPr lang="en-US" dirty="0"/>
              <a:t> </a:t>
            </a:r>
            <a:r>
              <a:rPr lang="en-US" dirty="0" smtClean="0"/>
              <a:t>&amp; the Constitution of India has vested powers on the Parliament of India for the</a:t>
            </a:r>
          </a:p>
          <a:p>
            <a:pPr marL="342900" lvl="1" indent="0">
              <a:buNone/>
            </a:pPr>
            <a:r>
              <a:rPr lang="en-US" dirty="0" smtClean="0"/>
              <a:t> “Regulation and development of Inter State Rivers and river valleys to the extent to which such regulation and development under the control of the Union is declared by Parliament by law to be expedient in the public interest” by virtue of Entry 56 of List I of the Seventh Schedule to Article 246 of the Constitution.</a:t>
            </a:r>
          </a:p>
          <a:p>
            <a:r>
              <a:rPr lang="en-US" dirty="0" smtClean="0"/>
              <a:t>In pursuance of this power that the Parliament had enacted the River Boards Act, 1956 (Act 49 0f 1956).</a:t>
            </a:r>
          </a:p>
          <a:p>
            <a:r>
              <a:rPr lang="en-US" dirty="0" smtClean="0"/>
              <a:t>HOWEVER…</a:t>
            </a:r>
          </a:p>
          <a:p>
            <a:pPr algn="r">
              <a:buNone/>
            </a:pPr>
            <a:r>
              <a:rPr lang="en-US" dirty="0" err="1" smtClean="0"/>
              <a:t>Contd</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Setting as it obtains…</a:t>
            </a:r>
            <a:endParaRPr lang="en-US" dirty="0"/>
          </a:p>
        </p:txBody>
      </p:sp>
      <p:sp>
        <p:nvSpPr>
          <p:cNvPr id="3" name="Content Placeholder 2"/>
          <p:cNvSpPr>
            <a:spLocks noGrp="1"/>
          </p:cNvSpPr>
          <p:nvPr>
            <p:ph idx="1"/>
          </p:nvPr>
        </p:nvSpPr>
        <p:spPr/>
        <p:txBody>
          <a:bodyPr>
            <a:normAutofit/>
          </a:bodyPr>
          <a:lstStyle/>
          <a:p>
            <a:r>
              <a:rPr lang="en-US" dirty="0" smtClean="0"/>
              <a:t>A number of judgments by the Hon’ble Supreme Court of India in recent times call upon the State to conserve and preserve water resources  and share it to other co-riparian, given the acute shortage of surface water and river flows, and the decline in ground water level.</a:t>
            </a:r>
          </a:p>
          <a:p>
            <a:r>
              <a:rPr lang="en-US" dirty="0" smtClean="0"/>
              <a:t>Increasingly, it is felt that the existing legislations on water are inadequate in meeting the aspirations of the States;  and, a new legislation that enable the States which share river basins, should be brought in by the Centre.</a:t>
            </a:r>
          </a:p>
          <a:p>
            <a:r>
              <a:rPr lang="en-IN" dirty="0" smtClean="0"/>
              <a:t> And, it would be expedient in the public interest that the Central Government take under its control the regulation and development of inter-State rivers and river valleys to the extent required, to enable optimal Water Management.</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r>
              <a:rPr lang="en-US" dirty="0" smtClean="0"/>
              <a:t>As to Why the proposed RBM Act?</a:t>
            </a:r>
            <a:r>
              <a:rPr lang="en-US" sz="2000" dirty="0" smtClean="0"/>
              <a:t>      </a:t>
            </a:r>
            <a:r>
              <a:rPr lang="en-US" sz="2800" dirty="0" smtClean="0"/>
              <a:t>…2</a:t>
            </a:r>
            <a:endParaRPr lang="en-US" sz="2800" dirty="0"/>
          </a:p>
        </p:txBody>
      </p:sp>
      <p:sp>
        <p:nvSpPr>
          <p:cNvPr id="3" name="Content Placeholder 2"/>
          <p:cNvSpPr>
            <a:spLocks noGrp="1"/>
          </p:cNvSpPr>
          <p:nvPr>
            <p:ph idx="1"/>
          </p:nvPr>
        </p:nvSpPr>
        <p:spPr>
          <a:xfrm>
            <a:off x="628650" y="1524000"/>
            <a:ext cx="7886700" cy="5105399"/>
          </a:xfrm>
        </p:spPr>
        <p:txBody>
          <a:bodyPr>
            <a:normAutofit fontScale="25000" lnSpcReduction="20000"/>
          </a:bodyPr>
          <a:lstStyle/>
          <a:p>
            <a:pPr>
              <a:buNone/>
            </a:pPr>
            <a:r>
              <a:rPr lang="en-US" sz="8000" dirty="0" smtClean="0"/>
              <a:t>No single River Board was, in fact, constituted under the RBA, earlier promulgated. The States have not responded to the legal space for River Boards created under the River Boards Act, 1956 and this has meant that the Act has fallen into disuse. This is largely due to the fact that in Section 4(1) of the Act, the exercise of power of the Government of India to establish a River Board was incidental to a request received from the State government and </a:t>
            </a:r>
            <a:r>
              <a:rPr lang="en-US" sz="8000" dirty="0" smtClean="0">
                <a:solidFill>
                  <a:srgbClr val="FF0000"/>
                </a:solidFill>
              </a:rPr>
              <a:t>no State Government ever made a request under the said section of the River Boards Act, 1956</a:t>
            </a:r>
            <a:r>
              <a:rPr lang="en-US" sz="8000" dirty="0" smtClean="0"/>
              <a:t>. </a:t>
            </a:r>
          </a:p>
          <a:p>
            <a:pPr>
              <a:buNone/>
            </a:pPr>
            <a:endParaRPr lang="en-US" sz="8000" dirty="0" smtClean="0"/>
          </a:p>
          <a:p>
            <a:pPr>
              <a:buNone/>
            </a:pPr>
            <a:r>
              <a:rPr lang="en-US" sz="8000" dirty="0" smtClean="0"/>
              <a:t> The </a:t>
            </a:r>
            <a:r>
              <a:rPr lang="en-US" sz="8000" dirty="0" smtClean="0">
                <a:solidFill>
                  <a:srgbClr val="FF0000"/>
                </a:solidFill>
              </a:rPr>
              <a:t>River Boards Act, 1956 also does not provide for any river basin planning</a:t>
            </a:r>
            <a:r>
              <a:rPr lang="en-US" sz="8000" dirty="0" smtClean="0"/>
              <a:t>. In fact </a:t>
            </a:r>
            <a:r>
              <a:rPr lang="en-US" sz="8000" dirty="0" smtClean="0">
                <a:solidFill>
                  <a:srgbClr val="FF0000"/>
                </a:solidFill>
              </a:rPr>
              <a:t>the integrated planning, development and management of water resources of the river basin were not contemplated explicitly </a:t>
            </a:r>
            <a:r>
              <a:rPr lang="en-US" sz="8000" dirty="0" smtClean="0"/>
              <a:t>at the time of enactment of the River Boards Act, 1956. </a:t>
            </a:r>
          </a:p>
          <a:p>
            <a:pPr>
              <a:buNone/>
            </a:pPr>
            <a:r>
              <a:rPr lang="en-US" sz="8000" dirty="0" smtClean="0"/>
              <a:t> </a:t>
            </a:r>
          </a:p>
          <a:p>
            <a:pPr>
              <a:buNone/>
            </a:pPr>
            <a:r>
              <a:rPr lang="en-US" sz="8000" dirty="0" smtClean="0"/>
              <a:t>Understandably, the IWRM was not a concept of that era. The concept of IWDRM more commonly known as IWRM attained importance due to the water scarcity world wide, in the later decades, impacting highly populated countries, more &amp; more. IRBM shall take on board IWRM concept to the extent possible. Besides, all the more, in a broader sense, integrated resources management concepts, aligning it to NDP would be the aim with the GC role in approving RB Master Plans.</a:t>
            </a:r>
          </a:p>
          <a:p>
            <a:pPr>
              <a:buNone/>
            </a:pPr>
            <a:r>
              <a:rPr lang="en-US" sz="5500" dirty="0" smtClean="0"/>
              <a:t>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to Why the proposed RBM Act?</a:t>
            </a:r>
            <a:r>
              <a:rPr lang="en-US" sz="2000" dirty="0" smtClean="0"/>
              <a:t>      </a:t>
            </a:r>
            <a:r>
              <a:rPr lang="en-US" sz="2800" dirty="0" smtClean="0"/>
              <a:t>…3</a:t>
            </a:r>
            <a:endParaRPr lang="en-US" sz="2800" dirty="0"/>
          </a:p>
        </p:txBody>
      </p:sp>
      <p:sp>
        <p:nvSpPr>
          <p:cNvPr id="3" name="Content Placeholder 2"/>
          <p:cNvSpPr>
            <a:spLocks noGrp="1"/>
          </p:cNvSpPr>
          <p:nvPr>
            <p:ph idx="1"/>
          </p:nvPr>
        </p:nvSpPr>
        <p:spPr>
          <a:ln>
            <a:noFill/>
          </a:ln>
        </p:spPr>
        <p:txBody>
          <a:bodyPr>
            <a:normAutofit/>
          </a:bodyPr>
          <a:lstStyle/>
          <a:p>
            <a:r>
              <a:rPr lang="en-US" dirty="0" smtClean="0"/>
              <a:t>The </a:t>
            </a:r>
            <a:r>
              <a:rPr lang="en-US" dirty="0" smtClean="0">
                <a:solidFill>
                  <a:srgbClr val="FF0000"/>
                </a:solidFill>
              </a:rPr>
              <a:t>IRBM approach</a:t>
            </a:r>
            <a:r>
              <a:rPr lang="en-US" dirty="0" smtClean="0"/>
              <a:t> shall ensure that the current demands for water are met without jeopardizing the ability of future generations to meet theirs. </a:t>
            </a:r>
          </a:p>
          <a:p>
            <a:r>
              <a:rPr lang="en-US" dirty="0" smtClean="0"/>
              <a:t>Overall, it helps to advance the country’s social and economic development goals in ways that do not compromise the sustainability of vital ecosystems to the extent desirable and feasible.</a:t>
            </a:r>
          </a:p>
          <a:p>
            <a:endParaRPr lang="en-US" dirty="0"/>
          </a:p>
          <a:p>
            <a:pPr marL="0" indent="0">
              <a:buNone/>
            </a:pPr>
            <a:r>
              <a:rPr lang="en-US" sz="2400" dirty="0" smtClean="0">
                <a:solidFill>
                  <a:srgbClr val="FF0000"/>
                </a:solidFill>
              </a:rPr>
              <a:t>IN THE END,</a:t>
            </a:r>
            <a:endParaRPr lang="en-US" sz="2400" dirty="0">
              <a:solidFill>
                <a:srgbClr val="FF0000"/>
              </a:solidFill>
            </a:endParaRPr>
          </a:p>
          <a:p>
            <a:pPr marL="0" indent="0">
              <a:buNone/>
            </a:pPr>
            <a:endParaRPr lang="en-US" sz="2400" dirty="0" smtClean="0">
              <a:solidFill>
                <a:srgbClr val="FF0000"/>
              </a:solidFill>
            </a:endParaRPr>
          </a:p>
          <a:p>
            <a:pPr marL="0" indent="0">
              <a:buNone/>
            </a:pPr>
            <a:r>
              <a:rPr lang="en-US" sz="2400" dirty="0" smtClean="0">
                <a:solidFill>
                  <a:srgbClr val="FF0000"/>
                </a:solidFill>
              </a:rPr>
              <a:t>I am at your disposal to provide clarification if any, required. </a:t>
            </a:r>
          </a:p>
          <a:p>
            <a:pPr marL="0" indent="0">
              <a:buNone/>
            </a:pPr>
            <a:r>
              <a:rPr lang="en-US" sz="2400" dirty="0">
                <a:solidFill>
                  <a:srgbClr val="FF0000"/>
                </a:solidFill>
              </a:rPr>
              <a:t>Q</a:t>
            </a:r>
            <a:r>
              <a:rPr lang="en-US" sz="2400" dirty="0" smtClean="0">
                <a:solidFill>
                  <a:srgbClr val="FF0000"/>
                </a:solidFill>
              </a:rPr>
              <a:t>uestions /comments are welcome.            </a:t>
            </a:r>
            <a:r>
              <a:rPr lang="en-US" sz="3600" i="1" dirty="0" smtClean="0">
                <a:solidFill>
                  <a:srgbClr val="002060"/>
                </a:solidFill>
                <a:effectLst>
                  <a:outerShdw blurRad="38100" dist="38100" dir="2700000" algn="tl">
                    <a:srgbClr val="000000">
                      <a:alpha val="43137"/>
                    </a:srgbClr>
                  </a:outerShdw>
                </a:effectLst>
              </a:rPr>
              <a:t>JAI HIND</a:t>
            </a:r>
            <a:endParaRPr lang="en-US" sz="2400" i="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6500" y="2819400"/>
            <a:ext cx="51925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for your Patience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River Basin Management Approach</a:t>
            </a:r>
            <a:endParaRPr lang="en-US" dirty="0"/>
          </a:p>
        </p:txBody>
      </p:sp>
      <p:sp>
        <p:nvSpPr>
          <p:cNvPr id="3" name="Content Placeholder 2"/>
          <p:cNvSpPr>
            <a:spLocks noGrp="1"/>
          </p:cNvSpPr>
          <p:nvPr>
            <p:ph sz="half" idx="1"/>
          </p:nvPr>
        </p:nvSpPr>
        <p:spPr>
          <a:xfrm>
            <a:off x="457200" y="1600200"/>
            <a:ext cx="3429000" cy="4525963"/>
          </a:xfrm>
        </p:spPr>
        <p:txBody>
          <a:bodyPr>
            <a:normAutofit lnSpcReduction="10000"/>
          </a:bodyPr>
          <a:lstStyle/>
          <a:p>
            <a:r>
              <a:rPr lang="en-US" dirty="0" smtClean="0"/>
              <a:t>Sharing of some International Experiences on RBM had taken place in the previous sessions</a:t>
            </a:r>
          </a:p>
          <a:p>
            <a:pPr marL="0" indent="0">
              <a:buNone/>
            </a:pPr>
            <a:endParaRPr lang="en-US" dirty="0" smtClean="0"/>
          </a:p>
          <a:p>
            <a:r>
              <a:rPr lang="en-US" dirty="0" smtClean="0"/>
              <a:t>A need for enabling provisions was </a:t>
            </a:r>
            <a:r>
              <a:rPr lang="en-US" dirty="0" err="1" smtClean="0"/>
              <a:t>dinstinct</a:t>
            </a:r>
            <a:endParaRPr lang="en-US" dirty="0" smtClean="0"/>
          </a:p>
          <a:p>
            <a:r>
              <a:rPr lang="en-US" dirty="0" smtClean="0"/>
              <a:t>A RBM Act to address the issues better in the Indian context so as to create an enabling environment for Integrated River Basin Management (IRBM) is the scope of my talk based on official available documents</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3962400" y="1375124"/>
            <a:ext cx="4800600" cy="4949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 in Our</a:t>
            </a:r>
            <a:br>
              <a:rPr lang="en-US" dirty="0" smtClean="0"/>
            </a:br>
            <a:r>
              <a:rPr lang="en-US" dirty="0" smtClean="0"/>
              <a:t>Indian Constitution</a:t>
            </a:r>
            <a:endParaRPr lang="en-US" dirty="0"/>
          </a:p>
        </p:txBody>
      </p:sp>
      <p:sp>
        <p:nvSpPr>
          <p:cNvPr id="6" name="Text Placeholder 5"/>
          <p:cNvSpPr>
            <a:spLocks noGrp="1"/>
          </p:cNvSpPr>
          <p:nvPr>
            <p:ph type="body" idx="1"/>
          </p:nvPr>
        </p:nvSpPr>
        <p:spPr/>
        <p:txBody>
          <a:bodyPr>
            <a:normAutofit/>
          </a:bodyPr>
          <a:lstStyle/>
          <a:p>
            <a:r>
              <a:rPr lang="en-US" sz="3600" dirty="0" smtClean="0"/>
              <a:t>The current situation</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Entry 17, List II of Indian Constitution</a:t>
            </a:r>
            <a:endParaRPr lang="en-US" dirty="0"/>
          </a:p>
        </p:txBody>
      </p:sp>
      <p:sp>
        <p:nvSpPr>
          <p:cNvPr id="5" name="Content Placeholder 4"/>
          <p:cNvSpPr>
            <a:spLocks noGrp="1"/>
          </p:cNvSpPr>
          <p:nvPr>
            <p:ph idx="1"/>
          </p:nvPr>
        </p:nvSpPr>
        <p:spPr/>
        <p:txBody>
          <a:bodyPr>
            <a:normAutofit lnSpcReduction="10000"/>
          </a:bodyPr>
          <a:lstStyle/>
          <a:p>
            <a:pPr>
              <a:buNone/>
            </a:pPr>
            <a:r>
              <a:rPr lang="en-US" dirty="0" smtClean="0"/>
              <a:t>The Constitution of India lays down the legislative and functional jurisdiction of the Union, State and local Governments regarding 'Water'. Under the scheme of the Constitution, </a:t>
            </a:r>
            <a:r>
              <a:rPr lang="en-US" b="1" dirty="0" smtClean="0"/>
              <a:t>'Water' is basically a State subject and the Union comes in only in the case of inter- state river waters.</a:t>
            </a:r>
          </a:p>
          <a:p>
            <a:pPr>
              <a:buNone/>
            </a:pPr>
            <a:r>
              <a:rPr lang="en-US" b="1" dirty="0" smtClean="0"/>
              <a:t> List II of the Seventh Schedule</a:t>
            </a:r>
            <a:r>
              <a:rPr lang="en-US" dirty="0" smtClean="0"/>
              <a:t>, dealing with subjects regarding which states have jurisdiction, has the following as </a:t>
            </a:r>
            <a:r>
              <a:rPr lang="en-US" b="1" dirty="0" smtClean="0"/>
              <a:t>Entry 17 </a:t>
            </a:r>
            <a:r>
              <a:rPr lang="en-US" dirty="0" smtClean="0"/>
              <a:t>:</a:t>
            </a:r>
          </a:p>
          <a:p>
            <a:pPr lvl="1"/>
            <a:r>
              <a:rPr lang="en-US" dirty="0" smtClean="0"/>
              <a:t>"Water, that is to say, water supplies, irrigation and canals, drainage and embankments, water storage and water power subject to the provisions of Entry 56 of List I .</a:t>
            </a:r>
          </a:p>
          <a:p>
            <a:pPr>
              <a:buNone/>
            </a:pPr>
            <a:r>
              <a:rPr lang="en-US" b="1" dirty="0" smtClean="0"/>
              <a:t>Entry 56 of List I (Union list), </a:t>
            </a:r>
            <a:r>
              <a:rPr lang="en-US" dirty="0" smtClean="0"/>
              <a:t>reads as follows: </a:t>
            </a:r>
          </a:p>
          <a:p>
            <a:pPr>
              <a:buNone/>
            </a:pPr>
            <a:r>
              <a:rPr lang="en-US" dirty="0" smtClean="0"/>
              <a:t>	"Regulation and development of inter- state rivers and river valleys to the extent to which such regulation and development under the control of the Union is declared by Parliament by law, to be expedient in the public interest".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Disputes Resolution</a:t>
            </a:r>
            <a:endParaRPr lang="en-US" dirty="0"/>
          </a:p>
        </p:txBody>
      </p:sp>
      <p:sp>
        <p:nvSpPr>
          <p:cNvPr id="3" name="Content Placeholder 2"/>
          <p:cNvSpPr>
            <a:spLocks noGrp="1"/>
          </p:cNvSpPr>
          <p:nvPr>
            <p:ph idx="1"/>
          </p:nvPr>
        </p:nvSpPr>
        <p:spPr/>
        <p:txBody>
          <a:bodyPr>
            <a:normAutofit/>
          </a:bodyPr>
          <a:lstStyle/>
          <a:p>
            <a:r>
              <a:rPr lang="en-US" dirty="0" smtClean="0"/>
              <a:t>The Constitution has a specific article (Article 262), dealing with adjudication of disputes relating to matters of inter- state rivers or river valleys. This provides: </a:t>
            </a:r>
          </a:p>
          <a:p>
            <a:pPr marL="0" indent="0">
              <a:buNone/>
            </a:pPr>
            <a:endParaRPr lang="en-US" dirty="0" smtClean="0"/>
          </a:p>
          <a:p>
            <a:pPr marL="342900" lvl="1" indent="0">
              <a:buNone/>
            </a:pPr>
            <a:r>
              <a:rPr lang="en-US" sz="2000" b="1" dirty="0" smtClean="0"/>
              <a:t>Article 262 </a:t>
            </a:r>
          </a:p>
          <a:p>
            <a:pPr lvl="1"/>
            <a:r>
              <a:rPr lang="en-US" dirty="0" smtClean="0"/>
              <a:t>(1): Parliament may by law provide for the adjudication on any dispute or complaint with respect to the use, distribution or control of the waters of, or in, any </a:t>
            </a:r>
            <a:r>
              <a:rPr lang="en-US" dirty="0" smtClean="0">
                <a:solidFill>
                  <a:srgbClr val="FF0000"/>
                </a:solidFill>
              </a:rPr>
              <a:t>inter- state river or river valley</a:t>
            </a:r>
            <a:r>
              <a:rPr lang="en-US" dirty="0" smtClean="0"/>
              <a:t>. </a:t>
            </a:r>
          </a:p>
          <a:p>
            <a:pPr marL="342900" lvl="1" indent="0">
              <a:buNone/>
            </a:pPr>
            <a:endParaRPr lang="en-US" dirty="0"/>
          </a:p>
          <a:p>
            <a:pPr lvl="1"/>
            <a:r>
              <a:rPr lang="en-US" dirty="0" smtClean="0"/>
              <a:t>(2) Notwithstanding anything in this Constitution, Parliament may by law provide that neither the Supreme Court nor any other Court shall exercise jurisdiction in respect of any such dispute or complaint as is referred to in clause (1).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1992 amendments to Constitution cover ‘Panchayats &amp;Municipalities’ which, inter-alia, indicate their role on water…</a:t>
            </a:r>
            <a:endParaRPr lang="en-US" dirty="0"/>
          </a:p>
        </p:txBody>
      </p:sp>
      <p:sp>
        <p:nvSpPr>
          <p:cNvPr id="3" name="Content Placeholder 2"/>
          <p:cNvSpPr>
            <a:spLocks noGrp="1"/>
          </p:cNvSpPr>
          <p:nvPr>
            <p:ph idx="1"/>
          </p:nvPr>
        </p:nvSpPr>
        <p:spPr>
          <a:xfrm>
            <a:off x="381000" y="2057400"/>
            <a:ext cx="8077200" cy="4038600"/>
          </a:xfrm>
        </p:spPr>
        <p:txBody>
          <a:bodyPr>
            <a:normAutofit fontScale="92500" lnSpcReduction="10000"/>
          </a:bodyPr>
          <a:lstStyle/>
          <a:p>
            <a:r>
              <a:rPr lang="en-US" dirty="0" smtClean="0"/>
              <a:t>Following entries in the schedules listing the subject-areas in which the State Governments and legislatures may devolve functions to such bodies, so as to make them evolve as local self-governing institutions:</a:t>
            </a:r>
          </a:p>
          <a:p>
            <a:pPr marL="0" indent="0">
              <a:buNone/>
            </a:pPr>
            <a:r>
              <a:rPr lang="en-US" dirty="0" smtClean="0"/>
              <a:t> </a:t>
            </a:r>
          </a:p>
          <a:p>
            <a:pPr lvl="1"/>
            <a:r>
              <a:rPr lang="en-US" dirty="0" smtClean="0"/>
              <a:t>In the </a:t>
            </a:r>
            <a:r>
              <a:rPr lang="en-US" b="1" dirty="0" smtClean="0"/>
              <a:t>Eighth Schedule (Part IX) </a:t>
            </a:r>
            <a:r>
              <a:rPr lang="en-US" dirty="0" smtClean="0"/>
              <a:t>dealing with </a:t>
            </a:r>
            <a:r>
              <a:rPr lang="en-US" dirty="0" err="1" smtClean="0"/>
              <a:t>Panchayats</a:t>
            </a:r>
            <a:r>
              <a:rPr lang="en-US" dirty="0" smtClean="0"/>
              <a:t>, the subjects, ''Minor irrigation, Water management and Watershed development", "drinking water" and "maintenance of community assets" are listed. </a:t>
            </a:r>
          </a:p>
          <a:p>
            <a:pPr lvl="1"/>
            <a:r>
              <a:rPr lang="en-US" dirty="0" smtClean="0"/>
              <a:t>In the </a:t>
            </a:r>
            <a:r>
              <a:rPr lang="en-US" b="1" dirty="0" smtClean="0"/>
              <a:t>Twelfth Schedule (Part IX A)</a:t>
            </a:r>
            <a:r>
              <a:rPr lang="en-US" dirty="0" smtClean="0"/>
              <a:t> dealing with municipalities, the subjects "water supply of domestic, industrial and commercial purposes" is listed. </a:t>
            </a:r>
          </a:p>
          <a:p>
            <a:pPr marL="342900" lvl="1" indent="0">
              <a:buNone/>
            </a:pPr>
            <a:endParaRPr lang="en-US" dirty="0" smtClean="0"/>
          </a:p>
          <a:p>
            <a:pPr marL="0" indent="0">
              <a:buNone/>
            </a:pPr>
            <a:r>
              <a:rPr lang="en-US" sz="2800" dirty="0" smtClean="0"/>
              <a:t>Notwithstanding the role of States regarding ‘Water’ , we find that functional responsibilities for local Governments in respect of several aspects of water use are within their rights. </a:t>
            </a:r>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dirty="0" smtClean="0"/>
              <a:t>At Cross roads: The complexity of Integrated Water Management &amp; Development of Resources for future expanding needs</a:t>
            </a:r>
            <a:endParaRPr lang="en-US" sz="3600" dirty="0"/>
          </a:p>
        </p:txBody>
      </p:sp>
      <p:sp>
        <p:nvSpPr>
          <p:cNvPr id="3" name="Content Placeholder 2"/>
          <p:cNvSpPr>
            <a:spLocks noGrp="1"/>
          </p:cNvSpPr>
          <p:nvPr>
            <p:ph idx="1"/>
          </p:nvPr>
        </p:nvSpPr>
        <p:spPr>
          <a:xfrm>
            <a:off x="533400" y="2133600"/>
            <a:ext cx="8229600" cy="4525963"/>
          </a:xfrm>
        </p:spPr>
        <p:txBody>
          <a:bodyPr>
            <a:normAutofit/>
          </a:bodyPr>
          <a:lstStyle/>
          <a:p>
            <a:pPr marL="630238" lvl="1" indent="-381000" eaLnBrk="1" hangingPunct="1">
              <a:buSzPct val="80000"/>
              <a:buFont typeface="Arial" pitchFamily="34" charset="0"/>
              <a:buChar char="•"/>
              <a:defRPr/>
            </a:pPr>
            <a:r>
              <a:rPr lang="en-IN" b="1" dirty="0" smtClean="0"/>
              <a:t>Notwithstanding available provisos as per the Constitution, a well ‘</a:t>
            </a:r>
            <a:r>
              <a:rPr lang="en-IN" b="1" i="1" u="sng" dirty="0" smtClean="0"/>
              <a:t>updated basin wise</a:t>
            </a:r>
            <a:r>
              <a:rPr lang="en-IN" b="1" dirty="0" smtClean="0"/>
              <a:t>’ </a:t>
            </a:r>
            <a:r>
              <a:rPr lang="en-US" b="1" dirty="0" smtClean="0"/>
              <a:t>integrated water resources development and management plans </a:t>
            </a:r>
            <a:r>
              <a:rPr lang="en-US" b="1" dirty="0" smtClean="0">
                <a:hlinkClick r:id="rId3" action="ppaction://hlinksldjump"/>
              </a:rPr>
              <a:t>for various inter-state basins</a:t>
            </a:r>
            <a:r>
              <a:rPr lang="en-US" b="1" dirty="0" smtClean="0"/>
              <a:t>, ensuring convergence among various water resources programmes is still a dream! </a:t>
            </a:r>
          </a:p>
          <a:p>
            <a:pPr marL="630238" lvl="1" indent="-381000" eaLnBrk="1" hangingPunct="1">
              <a:buSzPct val="80000"/>
              <a:buFont typeface="Arial" pitchFamily="34" charset="0"/>
              <a:buChar char="•"/>
              <a:defRPr/>
            </a:pPr>
            <a:r>
              <a:rPr lang="en-US" b="1" dirty="0" smtClean="0"/>
              <a:t>We have to look ahead and proceed with several aspects like</a:t>
            </a:r>
          </a:p>
          <a:p>
            <a:pPr marL="1136650" lvl="3" indent="-431800" algn="just">
              <a:buFont typeface="Wingdings" pitchFamily="2" charset="2"/>
              <a:buChar char="ü"/>
              <a:defRPr/>
            </a:pPr>
            <a:r>
              <a:rPr lang="en-US" sz="1650" dirty="0" smtClean="0"/>
              <a:t>Expansion of hydrological observation network for a reliable Water Data Base</a:t>
            </a:r>
          </a:p>
          <a:p>
            <a:pPr marL="1136650" lvl="3" indent="-431800" algn="just">
              <a:buFont typeface="Wingdings" pitchFamily="2" charset="2"/>
              <a:buChar char="ü"/>
              <a:defRPr/>
            </a:pPr>
            <a:r>
              <a:rPr lang="en-US" sz="1650" dirty="0" smtClean="0"/>
              <a:t>Modernization of the National flood forecasting network for disaster mitigation &amp; Expansion of inflow forecasting for major reservoirs in the country</a:t>
            </a:r>
          </a:p>
          <a:p>
            <a:pPr marL="1136650" lvl="3" indent="-431800" algn="just">
              <a:buFont typeface="Wingdings" pitchFamily="2" charset="2"/>
              <a:buChar char="ü"/>
              <a:defRPr/>
            </a:pPr>
            <a:r>
              <a:rPr lang="en-US" sz="1650" dirty="0" smtClean="0"/>
              <a:t>Validated Water resources information system </a:t>
            </a:r>
            <a:r>
              <a:rPr lang="en-US" sz="1650" b="1" dirty="0" smtClean="0"/>
              <a:t>(WRIS)</a:t>
            </a:r>
          </a:p>
          <a:p>
            <a:pPr marL="1136650" lvl="3" indent="-431800" algn="just">
              <a:buFont typeface="Wingdings" pitchFamily="2" charset="2"/>
              <a:buChar char="ü"/>
              <a:defRPr/>
            </a:pPr>
            <a:r>
              <a:rPr lang="en-US" sz="1650" dirty="0" smtClean="0"/>
              <a:t>Intensive push in the area of major, medium, multipurpose and minor irrigation projects, flood management etc., with a particular focus on </a:t>
            </a:r>
            <a:r>
              <a:rPr lang="en-US" sz="1650" b="1" dirty="0" smtClean="0"/>
              <a:t>Management  at basin level</a:t>
            </a:r>
          </a:p>
          <a:p>
            <a:pPr marL="1136650" lvl="3" indent="-431800" algn="just">
              <a:buFont typeface="Wingdings" pitchFamily="2" charset="2"/>
              <a:buChar char="ü"/>
              <a:defRPr/>
            </a:pPr>
            <a:r>
              <a:rPr lang="en-US" sz="1650" dirty="0" smtClean="0"/>
              <a:t>Issues related to </a:t>
            </a:r>
            <a:r>
              <a:rPr lang="en-US" sz="1650" b="1" dirty="0" smtClean="0"/>
              <a:t>Dam Safety at basin level &amp;</a:t>
            </a:r>
          </a:p>
          <a:p>
            <a:pPr marL="1136650" lvl="3" indent="-431800" algn="just">
              <a:buFont typeface="Wingdings" pitchFamily="2" charset="2"/>
              <a:buChar char="ü"/>
              <a:defRPr/>
            </a:pPr>
            <a:r>
              <a:rPr lang="en-US" sz="1650" b="1" dirty="0" smtClean="0"/>
              <a:t>Tidal Areas, Mangroves and Coastal Management</a:t>
            </a:r>
            <a:endParaRPr lang="en-IN" sz="1650" b="1" dirty="0" smtClean="0"/>
          </a:p>
          <a:p>
            <a:pPr marL="617538" lvl="1" indent="-342900" eaLnBrk="1" hangingPunct="1">
              <a:buSzPct val="80000"/>
              <a:buFont typeface="Arial" pitchFamily="34" charset="0"/>
              <a:buChar char="•"/>
              <a:defRPr/>
            </a:pPr>
            <a:r>
              <a:rPr lang="en-US" b="1" dirty="0" smtClean="0">
                <a:ea typeface="+mn-ea"/>
              </a:rPr>
              <a:t>We also find that the Climate Change activities identified under National Water Mission(NWM) addressing new Water Challenges require a fresh in-look at ‘basin level’, using IWRM approach</a:t>
            </a:r>
          </a:p>
          <a:p>
            <a:pPr marL="630238" indent="-381000" eaLnBrk="1" hangingPunct="1">
              <a:buSzPct val="80000"/>
              <a:buFontTx/>
              <a:buNone/>
              <a:defRPr/>
            </a:pPr>
            <a:endParaRPr lang="en-US" sz="1900" dirty="0" smtClean="0">
              <a:solidFill>
                <a:srgbClr val="000099"/>
              </a:solidFill>
            </a:endParaRPr>
          </a:p>
          <a:p>
            <a:pPr marL="982663" lvl="1" indent="-342900" eaLnBrk="1" hangingPunct="1">
              <a:buSzPct val="80000"/>
              <a:buFontTx/>
              <a:buNone/>
              <a:defRPr/>
            </a:pPr>
            <a:endParaRPr lang="en-US" sz="2800" dirty="0" smtClean="0">
              <a:solidFill>
                <a:srgbClr val="000099"/>
              </a:solidFill>
              <a:ea typeface="+mn-ea"/>
            </a:endParaRPr>
          </a:p>
          <a:p>
            <a:pPr marL="630238" lvl="1" indent="-381000" eaLnBrk="1" hangingPunct="1">
              <a:buSzPct val="80000"/>
              <a:buFont typeface="Wingdings" pitchFamily="2" charset="2"/>
              <a:buChar char="l"/>
              <a:defRPr/>
            </a:pPr>
            <a:endParaRPr lang="en-US" sz="2800" dirty="0" smtClean="0">
              <a:solidFill>
                <a:srgbClr val="000099"/>
              </a:solidFill>
              <a:ea typeface="+mn-ea"/>
            </a:endParaRPr>
          </a:p>
          <a:p>
            <a:pPr marL="381000" lvl="1" indent="-381000" eaLnBrk="1" hangingPunct="1">
              <a:spcBef>
                <a:spcPct val="0"/>
              </a:spcBef>
              <a:spcAft>
                <a:spcPts val="1800"/>
              </a:spcAft>
              <a:buFontTx/>
              <a:buChar char="•"/>
              <a:defRPr/>
            </a:pPr>
            <a:endParaRPr lang="en-US" sz="1800" b="1" dirty="0" smtClean="0"/>
          </a:p>
          <a:p>
            <a:pPr marL="381000" indent="-381000" eaLnBrk="1" hangingPunct="1">
              <a:spcBef>
                <a:spcPct val="0"/>
              </a:spcBef>
              <a:spcAft>
                <a:spcPts val="1800"/>
              </a:spcAft>
              <a:defRPr/>
            </a:pPr>
            <a:endParaRPr lang="en-US" sz="2000" b="1" dirty="0" smtClean="0">
              <a:solidFill>
                <a:srgbClr val="0033CC"/>
              </a:solidFill>
            </a:endParaRPr>
          </a:p>
          <a:p>
            <a:pPr marL="381000" lvl="1" indent="-381000" eaLnBrk="1" hangingPunct="1">
              <a:buFontTx/>
              <a:buChar char="•"/>
              <a:defRPr/>
            </a:pPr>
            <a:endParaRPr lang="en-US" sz="20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1858</TotalTime>
  <Words>3382</Words>
  <Application>Microsoft Office PowerPoint</Application>
  <PresentationFormat>On-screen Show (4:3)</PresentationFormat>
  <Paragraphs>275</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Proposed Institutional &amp; Legislative Reforms and  the draft  RBM Act 2012 (with contemplated revisions)</vt:lpstr>
      <vt:lpstr>Water Resources Development &amp;Management  at its cross roads </vt:lpstr>
      <vt:lpstr>The Setting as it obtains…</vt:lpstr>
      <vt:lpstr>River Basin Management Approach</vt:lpstr>
      <vt:lpstr>Water in Our Indian Constitution</vt:lpstr>
      <vt:lpstr>Entry 17, List II of Indian Constitution</vt:lpstr>
      <vt:lpstr>Disputes Resolution</vt:lpstr>
      <vt:lpstr>The 1992 amendments to Constitution cover ‘Panchayats &amp;Municipalities’ which, inter-alia, indicate their role on water…</vt:lpstr>
      <vt:lpstr>At Cross roads: The complexity of Integrated Water Management &amp; Development of Resources for future expanding needs</vt:lpstr>
      <vt:lpstr>Expert Committee of Multi Disciplinary nature to address the issues and study the activities required for an Optimal development of River Basins and desirable changes required in the  existing River Board Act, 1956</vt:lpstr>
      <vt:lpstr>Composition of the GoI Committee (2012)</vt:lpstr>
      <vt:lpstr>ToR for GoI ‘River boards Act’ Committee</vt:lpstr>
      <vt:lpstr>Statement of Objectives and Reasons</vt:lpstr>
      <vt:lpstr>The proposed RBM Act </vt:lpstr>
      <vt:lpstr>Proposed RBM Act (as per MoWR’s Special committee on the subject matter, constituted in 2012 and its draft version)</vt:lpstr>
      <vt:lpstr>The draft R B M Act  </vt:lpstr>
      <vt:lpstr>The draft River Basin Management Act…2</vt:lpstr>
      <vt:lpstr>The draft River Basin Management Act…3</vt:lpstr>
      <vt:lpstr>The draft River Basin Management Act…4</vt:lpstr>
      <vt:lpstr>The draft River Basin Management Act…5</vt:lpstr>
      <vt:lpstr>The draft River Basin Management Act…6</vt:lpstr>
      <vt:lpstr>The draft River Basin Management Act…7</vt:lpstr>
      <vt:lpstr>The draft River Basin Management Act…8</vt:lpstr>
      <vt:lpstr>The draft River Basin Management Act…9</vt:lpstr>
      <vt:lpstr>The draft River Basin Management Act…10</vt:lpstr>
      <vt:lpstr>The draft River Basin Management Act.. 11</vt:lpstr>
      <vt:lpstr>Inter State River Basins suggested to be brought in, in the 1st Phase of RBA</vt:lpstr>
      <vt:lpstr>Elements of River Basin Master Plans  (to be evolved by RBOs, after their launch)</vt:lpstr>
      <vt:lpstr>As to Why the proposed RBM Act? A recapitulation…</vt:lpstr>
      <vt:lpstr>As to Why the proposed RBM Act?      …2</vt:lpstr>
      <vt:lpstr>As to Why the proposed RBM Act?      …3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a River Basin Management Act</dc:title>
  <dc:creator>admin</dc:creator>
  <cp:lastModifiedBy>Raj Singh</cp:lastModifiedBy>
  <cp:revision>95</cp:revision>
  <dcterms:created xsi:type="dcterms:W3CDTF">2013-05-21T16:49:12Z</dcterms:created>
  <dcterms:modified xsi:type="dcterms:W3CDTF">2015-02-02T08:47:25Z</dcterms:modified>
</cp:coreProperties>
</file>